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sldIdLst>
    <p:sldId id="307" r:id="rId2"/>
    <p:sldId id="287" r:id="rId3"/>
    <p:sldId id="296" r:id="rId4"/>
    <p:sldId id="299" r:id="rId5"/>
    <p:sldId id="300" r:id="rId6"/>
    <p:sldId id="298" r:id="rId7"/>
    <p:sldId id="309" r:id="rId8"/>
    <p:sldId id="310" r:id="rId9"/>
    <p:sldId id="312" r:id="rId10"/>
    <p:sldId id="297" r:id="rId11"/>
    <p:sldId id="301" r:id="rId12"/>
    <p:sldId id="289" r:id="rId13"/>
    <p:sldId id="304" r:id="rId14"/>
    <p:sldId id="305" r:id="rId15"/>
    <p:sldId id="30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A65E2F-9575-4360-99DB-7BC4BAEBD2D4}" v="5" dt="2021-03-16T06:00:46.509"/>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028" autoAdjust="0"/>
    <p:restoredTop sz="94660"/>
  </p:normalViewPr>
  <p:slideViewPr>
    <p:cSldViewPr snapToGrid="0">
      <p:cViewPr varScale="1">
        <p:scale>
          <a:sx n="47" d="100"/>
          <a:sy n="47" d="100"/>
        </p:scale>
        <p:origin x="240" y="1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38399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3143101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8A5C07-0447-4842-B759-74F0D7124CB6}" type="slidenum">
              <a:rPr lang="en-AU" smtClean="0"/>
              <a:t>‹#›</a:t>
            </a:fld>
            <a:endParaRPr lang="en-A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002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A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635503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A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8A5C07-0447-4842-B759-74F0D7124CB6}" type="slidenum">
              <a:rPr lang="en-AU" smtClean="0"/>
              <a:t>‹#›</a:t>
            </a:fld>
            <a:endParaRPr lang="en-A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7770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A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1276693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1620078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384237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ntent Slide ">
    <p:spTree>
      <p:nvGrpSpPr>
        <p:cNvPr id="1" name=""/>
        <p:cNvGrpSpPr/>
        <p:nvPr/>
      </p:nvGrpSpPr>
      <p:grpSpPr>
        <a:xfrm>
          <a:off x="0" y="0"/>
          <a:ext cx="0" cy="0"/>
          <a:chOff x="0" y="0"/>
          <a:chExt cx="0" cy="0"/>
        </a:xfrm>
      </p:grpSpPr>
      <p:sp>
        <p:nvSpPr>
          <p:cNvPr id="2" name="Title 1"/>
          <p:cNvSpPr>
            <a:spLocks noGrp="1"/>
          </p:cNvSpPr>
          <p:nvPr>
            <p:ph type="title"/>
          </p:nvPr>
        </p:nvSpPr>
        <p:spPr>
          <a:xfrm>
            <a:off x="624418" y="431800"/>
            <a:ext cx="10944191" cy="836960"/>
          </a:xfrm>
        </p:spPr>
        <p:txBody>
          <a:bodyPr/>
          <a:lstStyle>
            <a:lvl1pPr>
              <a:defRPr/>
            </a:lvl1pPr>
          </a:lstStyle>
          <a:p>
            <a:r>
              <a:rPr lang="en-US"/>
              <a:t>Click to edit Master title style</a:t>
            </a:r>
            <a:endParaRPr lang="en-AU" dirty="0"/>
          </a:p>
        </p:txBody>
      </p:sp>
      <p:sp>
        <p:nvSpPr>
          <p:cNvPr id="4" name="Text Placeholder 2"/>
          <p:cNvSpPr>
            <a:spLocks noGrp="1"/>
          </p:cNvSpPr>
          <p:nvPr>
            <p:ph type="body" idx="1"/>
          </p:nvPr>
        </p:nvSpPr>
        <p:spPr bwMode="auto">
          <a:xfrm>
            <a:off x="624418" y="1624996"/>
            <a:ext cx="10944191"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2393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289804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816A10-A112-4B28-9343-0F60AD0FF58C}" type="datetimeFigureOut">
              <a:rPr lang="en-AU" smtClean="0"/>
              <a:t>4/6/21</a:t>
            </a:fld>
            <a:endParaRPr lang="en-AU"/>
          </a:p>
        </p:txBody>
      </p:sp>
      <p:sp>
        <p:nvSpPr>
          <p:cNvPr id="5" name="Footer Placeholder 4"/>
          <p:cNvSpPr>
            <a:spLocks noGrp="1"/>
          </p:cNvSpPr>
          <p:nvPr>
            <p:ph type="ftr" sz="quarter" idx="11"/>
          </p:nvPr>
        </p:nvSpPr>
        <p:spPr/>
        <p:txBody>
          <a:bodyPr/>
          <a:lstStyle/>
          <a:p>
            <a:endParaRPr lang="en-A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294231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A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2175748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816A10-A112-4B28-9343-0F60AD0FF58C}" type="datetimeFigureOut">
              <a:rPr lang="en-AU" smtClean="0"/>
              <a:t>4/6/21</a:t>
            </a:fld>
            <a:endParaRPr lang="en-AU"/>
          </a:p>
        </p:txBody>
      </p:sp>
      <p:sp>
        <p:nvSpPr>
          <p:cNvPr id="8" name="Footer Placeholder 7"/>
          <p:cNvSpPr>
            <a:spLocks noGrp="1"/>
          </p:cNvSpPr>
          <p:nvPr>
            <p:ph type="ftr" sz="quarter" idx="11"/>
          </p:nvPr>
        </p:nvSpPr>
        <p:spPr/>
        <p:txBody>
          <a:bodyPr/>
          <a:lstStyle/>
          <a:p>
            <a:endParaRPr lang="en-A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170142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816A10-A112-4B28-9343-0F60AD0FF58C}" type="datetimeFigureOut">
              <a:rPr lang="en-AU" smtClean="0"/>
              <a:t>4/6/21</a:t>
            </a:fld>
            <a:endParaRPr lang="en-AU"/>
          </a:p>
        </p:txBody>
      </p:sp>
      <p:sp>
        <p:nvSpPr>
          <p:cNvPr id="4" name="Footer Placeholder 3"/>
          <p:cNvSpPr>
            <a:spLocks noGrp="1"/>
          </p:cNvSpPr>
          <p:nvPr>
            <p:ph type="ftr" sz="quarter" idx="11"/>
          </p:nvPr>
        </p:nvSpPr>
        <p:spPr/>
        <p:txBody>
          <a:bodyPr/>
          <a:lstStyle/>
          <a:p>
            <a:endParaRPr lang="en-A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2885358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816A10-A112-4B28-9343-0F60AD0FF58C}" type="datetimeFigureOut">
              <a:rPr lang="en-AU" smtClean="0"/>
              <a:t>4/6/21</a:t>
            </a:fld>
            <a:endParaRPr lang="en-AU"/>
          </a:p>
        </p:txBody>
      </p:sp>
      <p:sp>
        <p:nvSpPr>
          <p:cNvPr id="3" name="Footer Placeholder 2"/>
          <p:cNvSpPr>
            <a:spLocks noGrp="1"/>
          </p:cNvSpPr>
          <p:nvPr>
            <p:ph type="ftr" sz="quarter" idx="11"/>
          </p:nvPr>
        </p:nvSpPr>
        <p:spPr/>
        <p:txBody>
          <a:bodyPr/>
          <a:lstStyle/>
          <a:p>
            <a:endParaRPr lang="en-A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3544301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A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357254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816A10-A112-4B28-9343-0F60AD0FF58C}" type="datetimeFigureOut">
              <a:rPr lang="en-AU" smtClean="0"/>
              <a:t>4/6/21</a:t>
            </a:fld>
            <a:endParaRPr lang="en-AU"/>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8A5C07-0447-4842-B759-74F0D7124CB6}" type="slidenum">
              <a:rPr lang="en-AU" smtClean="0"/>
              <a:t>‹#›</a:t>
            </a:fld>
            <a:endParaRPr lang="en-AU"/>
          </a:p>
        </p:txBody>
      </p:sp>
    </p:spTree>
    <p:extLst>
      <p:ext uri="{BB962C8B-B14F-4D97-AF65-F5344CB8AC3E}">
        <p14:creationId xmlns:p14="http://schemas.microsoft.com/office/powerpoint/2010/main" val="82903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816A10-A112-4B28-9343-0F60AD0FF58C}" type="datetimeFigureOut">
              <a:rPr lang="en-AU" smtClean="0"/>
              <a:t>4/6/21</a:t>
            </a:fld>
            <a:endParaRPr lang="en-A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38A5C07-0447-4842-B759-74F0D7124CB6}" type="slidenum">
              <a:rPr lang="en-AU" smtClean="0"/>
              <a:t>‹#›</a:t>
            </a:fld>
            <a:endParaRPr lang="en-AU"/>
          </a:p>
        </p:txBody>
      </p:sp>
    </p:spTree>
    <p:extLst>
      <p:ext uri="{BB962C8B-B14F-4D97-AF65-F5344CB8AC3E}">
        <p14:creationId xmlns:p14="http://schemas.microsoft.com/office/powerpoint/2010/main" val="230180136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F3DF9-6134-4CDC-9ABD-E86F568B468F}"/>
              </a:ext>
            </a:extLst>
          </p:cNvPr>
          <p:cNvSpPr>
            <a:spLocks noGrp="1"/>
          </p:cNvSpPr>
          <p:nvPr>
            <p:ph type="title"/>
          </p:nvPr>
        </p:nvSpPr>
        <p:spPr/>
        <p:txBody>
          <a:bodyPr/>
          <a:lstStyle/>
          <a:p>
            <a:r>
              <a:rPr lang="en-AU" dirty="0"/>
              <a:t>Theories of global poverty</a:t>
            </a:r>
          </a:p>
        </p:txBody>
      </p:sp>
      <p:sp>
        <p:nvSpPr>
          <p:cNvPr id="3" name="Content Placeholder 2">
            <a:extLst>
              <a:ext uri="{FF2B5EF4-FFF2-40B4-BE49-F238E27FC236}">
                <a16:creationId xmlns:a16="http://schemas.microsoft.com/office/drawing/2014/main" id="{C2D1B831-80DC-423D-9775-414AF364112A}"/>
              </a:ext>
            </a:extLst>
          </p:cNvPr>
          <p:cNvSpPr>
            <a:spLocks noGrp="1"/>
          </p:cNvSpPr>
          <p:nvPr>
            <p:ph idx="1"/>
          </p:nvPr>
        </p:nvSpPr>
        <p:spPr>
          <a:xfrm>
            <a:off x="914399" y="1450109"/>
            <a:ext cx="10933043" cy="5089236"/>
          </a:xfrm>
        </p:spPr>
        <p:txBody>
          <a:bodyPr>
            <a:normAutofit fontScale="92500" lnSpcReduction="20000"/>
          </a:bodyPr>
          <a:lstStyle/>
          <a:p>
            <a:r>
              <a:rPr lang="en-AU" sz="2800" dirty="0"/>
              <a:t>Ultimately, how we view global inequality and poverty is influenced by ideology and values, which are in turn reflected in the main competing theories/explanations (individual, structural/critical, multidimensional)</a:t>
            </a:r>
          </a:p>
          <a:p>
            <a:r>
              <a:rPr lang="en-AU" sz="2800" dirty="0"/>
              <a:t>Competing theories/explanations give rise to different ideas about the causes and solutions to global poverty and inequality – that is, what can and should be done, and by whom</a:t>
            </a:r>
          </a:p>
          <a:p>
            <a:r>
              <a:rPr lang="en-US" sz="2800" dirty="0"/>
              <a:t>Competing theoretical explanations of global poverty</a:t>
            </a:r>
          </a:p>
          <a:p>
            <a:pPr lvl="2"/>
            <a:r>
              <a:rPr lang="en-US" sz="2000" dirty="0"/>
              <a:t>Historical developments in explaining and responding to global poverty</a:t>
            </a:r>
          </a:p>
          <a:p>
            <a:pPr lvl="2"/>
            <a:r>
              <a:rPr lang="en-US" sz="2000" dirty="0"/>
              <a:t>Individual theory as an explanation for global poverty</a:t>
            </a:r>
          </a:p>
          <a:p>
            <a:pPr lvl="2"/>
            <a:r>
              <a:rPr lang="en-US" sz="2000" dirty="0"/>
              <a:t>Structural/critical theory as an explanation for global poverty</a:t>
            </a:r>
          </a:p>
          <a:p>
            <a:pPr lvl="2"/>
            <a:r>
              <a:rPr lang="en-US" sz="2000" dirty="0"/>
              <a:t>Multidimensional theory as an explanation for global poverty</a:t>
            </a:r>
          </a:p>
          <a:p>
            <a:pPr lvl="2"/>
            <a:r>
              <a:rPr lang="en-US" sz="2000" dirty="0"/>
              <a:t>Global poverty as a human rights issue</a:t>
            </a:r>
          </a:p>
          <a:p>
            <a:endParaRPr lang="en-AU" dirty="0"/>
          </a:p>
        </p:txBody>
      </p:sp>
    </p:spTree>
    <p:extLst>
      <p:ext uri="{BB962C8B-B14F-4D97-AF65-F5344CB8AC3E}">
        <p14:creationId xmlns:p14="http://schemas.microsoft.com/office/powerpoint/2010/main" val="3826526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75" name="Group 8">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1"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2"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3"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5"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6"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7"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8"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9"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0"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1"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76" name="Group 22">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5"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6"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8"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9"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0"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1"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2"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3"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4"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5"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7" name="Rectangle 36">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79" name="Rectangle 40">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42">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 name="Title 3">
            <a:extLst>
              <a:ext uri="{FF2B5EF4-FFF2-40B4-BE49-F238E27FC236}">
                <a16:creationId xmlns:a16="http://schemas.microsoft.com/office/drawing/2014/main" id="{3621F509-BE6F-4C14-9564-1EE86254AF0B}"/>
              </a:ext>
            </a:extLst>
          </p:cNvPr>
          <p:cNvSpPr>
            <a:spLocks noGrp="1"/>
          </p:cNvSpPr>
          <p:nvPr>
            <p:ph type="title"/>
          </p:nvPr>
        </p:nvSpPr>
        <p:spPr>
          <a:xfrm>
            <a:off x="1606703" y="624110"/>
            <a:ext cx="9620096" cy="1280890"/>
          </a:xfrm>
        </p:spPr>
        <p:txBody>
          <a:bodyPr vert="horz" lIns="91440" tIns="45720" rIns="91440" bIns="45720" rtlCol="0" anchor="t">
            <a:normAutofit/>
          </a:bodyPr>
          <a:lstStyle/>
          <a:p>
            <a:r>
              <a:rPr lang="en-US" dirty="0">
                <a:solidFill>
                  <a:srgbClr val="FFFFFF"/>
                </a:solidFill>
              </a:rPr>
              <a:t>Structural/critical theory as an explanation for global poverty</a:t>
            </a:r>
          </a:p>
        </p:txBody>
      </p:sp>
      <p:sp>
        <p:nvSpPr>
          <p:cNvPr id="81"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F922625A-30F8-4969-8976-3B09A250490D}"/>
              </a:ext>
            </a:extLst>
          </p:cNvPr>
          <p:cNvSpPr>
            <a:spLocks noGrp="1"/>
          </p:cNvSpPr>
          <p:nvPr>
            <p:ph type="body" idx="1"/>
          </p:nvPr>
        </p:nvSpPr>
        <p:spPr>
          <a:xfrm>
            <a:off x="794487" y="2623930"/>
            <a:ext cx="10432313" cy="4048032"/>
          </a:xfrm>
        </p:spPr>
        <p:txBody>
          <a:bodyPr vert="horz" lIns="91440" tIns="45720" rIns="91440" bIns="45720" rtlCol="0">
            <a:normAutofit lnSpcReduction="10000"/>
          </a:bodyPr>
          <a:lstStyle/>
          <a:p>
            <a:pPr>
              <a:lnSpc>
                <a:spcPct val="90000"/>
              </a:lnSpc>
            </a:pPr>
            <a:r>
              <a:rPr lang="en-US" sz="1400" dirty="0"/>
              <a:t>In contrast, structural/critical theory tends to focus on historical (</a:t>
            </a:r>
            <a:r>
              <a:rPr lang="en-US" sz="1400" dirty="0" err="1"/>
              <a:t>eg</a:t>
            </a:r>
            <a:r>
              <a:rPr lang="en-US" sz="1400" dirty="0"/>
              <a:t> colonialism, neo-colonialism, imperialism – see Dogra, 2012) and global factors (</a:t>
            </a:r>
            <a:r>
              <a:rPr lang="en-US" sz="1400" dirty="0" err="1"/>
              <a:t>eg</a:t>
            </a:r>
            <a:r>
              <a:rPr lang="en-US" sz="1400" dirty="0"/>
              <a:t> </a:t>
            </a:r>
            <a:r>
              <a:rPr lang="en-US" sz="1400" dirty="0" err="1"/>
              <a:t>globalisation</a:t>
            </a:r>
            <a:r>
              <a:rPr lang="en-US" sz="1400" dirty="0"/>
              <a:t> – see Serr, 2017) as the key causes of global poverty, and views poverty and inequality as being intimately related (that is, global poverty is an inevitable consequence of global inequality) </a:t>
            </a:r>
          </a:p>
          <a:p>
            <a:pPr>
              <a:lnSpc>
                <a:spcPct val="90000"/>
              </a:lnSpc>
            </a:pPr>
            <a:r>
              <a:rPr lang="en-US" sz="1400" dirty="0"/>
              <a:t>Structural/critical theory is particularly critical of global capitalism, </a:t>
            </a:r>
            <a:r>
              <a:rPr lang="en-US" sz="1400" dirty="0" err="1"/>
              <a:t>globalisation</a:t>
            </a:r>
            <a:r>
              <a:rPr lang="en-US" sz="1400" dirty="0"/>
              <a:t> and global governance, arguing that unless these influential systems are replaced or significantly altered, then poverty will continue to be a significant issue with devastating consequences on poorer countries and populations (see Hilary 2013, Ch 2)</a:t>
            </a:r>
          </a:p>
          <a:p>
            <a:pPr>
              <a:lnSpc>
                <a:spcPct val="90000"/>
              </a:lnSpc>
            </a:pPr>
            <a:r>
              <a:rPr lang="en-US" sz="1400" dirty="0"/>
              <a:t>Because structural/critical theory links global poverty to global inequality (</a:t>
            </a:r>
            <a:r>
              <a:rPr lang="en-US" sz="1400" dirty="0" err="1"/>
              <a:t>ie</a:t>
            </a:r>
            <a:r>
              <a:rPr lang="en-US" sz="1400" dirty="0"/>
              <a:t> the inequalities in wealth and power between ‘rich/developed’ and ‘poor/underdeveloped’ countries), it places additional responsibility on developed nations to </a:t>
            </a:r>
            <a:r>
              <a:rPr lang="en-US" sz="1400" dirty="0" err="1"/>
              <a:t>recognise</a:t>
            </a:r>
            <a:r>
              <a:rPr lang="en-US" sz="1400" dirty="0"/>
              <a:t> their complicity in maintaining global poverty. Principles of human rights (particularly 2</a:t>
            </a:r>
            <a:r>
              <a:rPr lang="en-US" sz="1400" baseline="30000" dirty="0"/>
              <a:t>nd</a:t>
            </a:r>
            <a:r>
              <a:rPr lang="en-US" sz="1400" dirty="0"/>
              <a:t> &amp; 3</a:t>
            </a:r>
            <a:r>
              <a:rPr lang="en-US" sz="1400" baseline="30000" dirty="0"/>
              <a:t>rd</a:t>
            </a:r>
            <a:r>
              <a:rPr lang="en-US" sz="1400" dirty="0"/>
              <a:t> generation rights) and social/global justice inform these concerns</a:t>
            </a:r>
          </a:p>
          <a:p>
            <a:pPr>
              <a:lnSpc>
                <a:spcPct val="90000"/>
              </a:lnSpc>
            </a:pPr>
            <a:r>
              <a:rPr lang="en-US" sz="1400" dirty="0"/>
              <a:t>Proponents of structural/critical theory also tend to be </a:t>
            </a:r>
            <a:r>
              <a:rPr lang="en-US" sz="1400" dirty="0" err="1"/>
              <a:t>sceptical</a:t>
            </a:r>
            <a:r>
              <a:rPr lang="en-US" sz="1400" dirty="0"/>
              <a:t> about recent shifts in contemporary approaches to global poverty (such as those advocated by the UN and other global governance institutions), questioning whether reforms to global capitalism and development processes will be significant or sufficient enough to seriously tackle global inequality and poverty. This </a:t>
            </a:r>
            <a:r>
              <a:rPr lang="en-US" sz="1400" dirty="0" err="1"/>
              <a:t>scepticism</a:t>
            </a:r>
            <a:r>
              <a:rPr lang="en-US" sz="1400" dirty="0"/>
              <a:t> extends to ‘mainstream’ multidimensional approaches (</a:t>
            </a:r>
            <a:r>
              <a:rPr lang="en-US" sz="1400" dirty="0" err="1"/>
              <a:t>eg</a:t>
            </a:r>
            <a:r>
              <a:rPr lang="en-US" sz="1400" dirty="0"/>
              <a:t> the Millennium Development Goals’ &amp; ‘Sustainable Development Goals’) which are critiqued for having an inadequate focus on structural/critical/global causes of inequality and poverty (more on this in week 10)</a:t>
            </a:r>
          </a:p>
          <a:p>
            <a:pPr>
              <a:lnSpc>
                <a:spcPct val="90000"/>
              </a:lnSpc>
            </a:pPr>
            <a:r>
              <a:rPr lang="en-US" sz="1400" dirty="0"/>
              <a:t>(See also Hulme 2015, pp. 75-78; </a:t>
            </a:r>
            <a:r>
              <a:rPr lang="en-US" sz="1400" dirty="0" err="1"/>
              <a:t>Spicker</a:t>
            </a:r>
            <a:r>
              <a:rPr lang="en-US" sz="1400" dirty="0"/>
              <a:t> 2020, Ch 11).  </a:t>
            </a:r>
          </a:p>
          <a:p>
            <a:pPr>
              <a:lnSpc>
                <a:spcPct val="90000"/>
              </a:lnSpc>
            </a:pPr>
            <a:endParaRPr lang="en-US" sz="1100" dirty="0"/>
          </a:p>
        </p:txBody>
      </p:sp>
    </p:spTree>
    <p:extLst>
      <p:ext uri="{BB962C8B-B14F-4D97-AF65-F5344CB8AC3E}">
        <p14:creationId xmlns:p14="http://schemas.microsoft.com/office/powerpoint/2010/main" val="2715352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60"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61"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63"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64"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843391" y="624110"/>
            <a:ext cx="9383408" cy="1280890"/>
          </a:xfrm>
        </p:spPr>
        <p:txBody>
          <a:bodyPr vert="horz" lIns="91440" tIns="45720" rIns="91440" bIns="45720" rtlCol="0" anchor="t">
            <a:normAutofit/>
          </a:bodyPr>
          <a:lstStyle/>
          <a:p>
            <a:r>
              <a:rPr lang="en-US" dirty="0">
                <a:solidFill>
                  <a:srgbClr val="FFFFFF"/>
                </a:solidFill>
              </a:rPr>
              <a:t>S</a:t>
            </a:r>
            <a:r>
              <a:rPr lang="en-US" b="0" i="0" dirty="0">
                <a:solidFill>
                  <a:srgbClr val="FFFFFF"/>
                </a:solidFill>
              </a:rPr>
              <a:t>tructural/critical theory – poverty is directly linked to inequality</a:t>
            </a:r>
          </a:p>
        </p:txBody>
      </p:sp>
      <p:sp>
        <p:nvSpPr>
          <p:cNvPr id="66"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Content Placeholder 2"/>
          <p:cNvSpPr>
            <a:spLocks noGrp="1"/>
          </p:cNvSpPr>
          <p:nvPr>
            <p:ph type="body" idx="1"/>
          </p:nvPr>
        </p:nvSpPr>
        <p:spPr>
          <a:xfrm>
            <a:off x="438370" y="2623929"/>
            <a:ext cx="10788430" cy="3993801"/>
          </a:xfrm>
        </p:spPr>
        <p:txBody>
          <a:bodyPr vert="horz" lIns="91440" tIns="45720" rIns="91440" bIns="45720" rtlCol="0">
            <a:normAutofit lnSpcReduction="10000"/>
          </a:bodyPr>
          <a:lstStyle/>
          <a:p>
            <a:pPr marL="285750" indent="-285750">
              <a:lnSpc>
                <a:spcPct val="90000"/>
              </a:lnSpc>
            </a:pPr>
            <a:r>
              <a:rPr lang="en-US" sz="1600" dirty="0"/>
              <a:t>Pieterse (2002) provides an example of a structural/critical theoretical position. He focusses on global inequality as the key issue in explaining the continued existence of global poverty and makes direct links between the ‘rich minority’ and the ‘poor majority’:</a:t>
            </a:r>
          </a:p>
          <a:p>
            <a:pPr marL="0" indent="0">
              <a:lnSpc>
                <a:spcPct val="90000"/>
              </a:lnSpc>
            </a:pPr>
            <a:r>
              <a:rPr lang="en-US" sz="1600" dirty="0"/>
              <a:t>“The international policy focus on poverty alleviation coexists with neoliberal policies that widen inequality domestically and internationally…The conventional assumption is that neoliberal policies and free trade lift all tides; those countries and periods, however, where this policy has been most consistently implemented show the steepest increase in inequality. Global inequality helps sustain domestic privilege” (Pieterse 2002 p. 1023)</a:t>
            </a:r>
          </a:p>
          <a:p>
            <a:pPr>
              <a:lnSpc>
                <a:spcPct val="90000"/>
              </a:lnSpc>
            </a:pPr>
            <a:r>
              <a:rPr lang="en-US" sz="1600" dirty="0"/>
              <a:t>Further, Pieterse argues that ‘rich’ countries (and the international institutions that represent their interests) are much happier to talk about what must be done about alleviating extreme poverty in poor countries, than they are about the growing inequalities that sustain such high rates of poverty around the world:</a:t>
            </a:r>
          </a:p>
          <a:p>
            <a:pPr marL="0" indent="0">
              <a:lnSpc>
                <a:spcPct val="90000"/>
              </a:lnSpc>
            </a:pPr>
            <a:r>
              <a:rPr lang="en-US" sz="1600" dirty="0"/>
              <a:t>“Global inequality is a different kind of theme for it measures not just the condition of the world’s majority but the gap, and the growing gap, between them and the prospering minority. In that global inequality maps relative deprivation, it challenges the legitimacy of world order in a way that mere poverty statistics, accompanied by benevolent policy declarations, do not…by </a:t>
            </a:r>
            <a:r>
              <a:rPr lang="en-US" sz="1600" dirty="0" err="1"/>
              <a:t>prioritising</a:t>
            </a:r>
            <a:r>
              <a:rPr lang="en-US" sz="1600" dirty="0"/>
              <a:t> poverty over inequality, relations of power, and the responsibilities these entail, are eliminated from the picture” (p. 1027)</a:t>
            </a:r>
          </a:p>
          <a:p>
            <a:pPr>
              <a:lnSpc>
                <a:spcPct val="90000"/>
              </a:lnSpc>
            </a:pPr>
            <a:endParaRPr lang="en-US" sz="1100" dirty="0"/>
          </a:p>
        </p:txBody>
      </p:sp>
    </p:spTree>
    <p:extLst>
      <p:ext uri="{BB962C8B-B14F-4D97-AF65-F5344CB8AC3E}">
        <p14:creationId xmlns:p14="http://schemas.microsoft.com/office/powerpoint/2010/main" val="246298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0"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843391" y="624110"/>
            <a:ext cx="9383408" cy="1280890"/>
          </a:xfrm>
        </p:spPr>
        <p:txBody>
          <a:bodyPr vert="horz" lIns="91440" tIns="45720" rIns="91440" bIns="45720" rtlCol="0" anchor="t">
            <a:normAutofit/>
          </a:bodyPr>
          <a:lstStyle/>
          <a:p>
            <a:r>
              <a:rPr lang="en-US" sz="3300" b="0" i="0" dirty="0">
                <a:solidFill>
                  <a:srgbClr val="FFFFFF"/>
                </a:solidFill>
              </a:rPr>
              <a:t>structural/critical theory – the influence of colonialism, neo-colonialism and imperialism</a:t>
            </a:r>
          </a:p>
        </p:txBody>
      </p:sp>
      <p:sp>
        <p:nvSpPr>
          <p:cNvPr id="44"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Content Placeholder 2"/>
          <p:cNvSpPr>
            <a:spLocks noGrp="1"/>
          </p:cNvSpPr>
          <p:nvPr>
            <p:ph type="body" idx="1"/>
          </p:nvPr>
        </p:nvSpPr>
        <p:spPr>
          <a:xfrm>
            <a:off x="502391" y="2623929"/>
            <a:ext cx="10724409" cy="4048031"/>
          </a:xfrm>
        </p:spPr>
        <p:txBody>
          <a:bodyPr vert="horz" lIns="91440" tIns="45720" rIns="91440" bIns="45720" rtlCol="0">
            <a:normAutofit fontScale="92500" lnSpcReduction="10000"/>
          </a:bodyPr>
          <a:lstStyle/>
          <a:p>
            <a:pPr>
              <a:lnSpc>
                <a:spcPct val="90000"/>
              </a:lnSpc>
            </a:pPr>
            <a:r>
              <a:rPr lang="en-US" sz="1600" dirty="0"/>
              <a:t>Structural/critical theories are also based on a critical analysis of the historical development of global poverty, in particular, the impacts of colonialism, imperialism and neo-colonialism. An example of this is provided by Amin (2001)</a:t>
            </a:r>
          </a:p>
          <a:p>
            <a:pPr>
              <a:lnSpc>
                <a:spcPct val="90000"/>
              </a:lnSpc>
            </a:pPr>
            <a:r>
              <a:rPr lang="en-US" sz="1600" dirty="0"/>
              <a:t>Colonialism (colonization)  – the historical practices whereby large empires forcefully acquired and exerted control over other countries and regions. This involved the systematic subjugation and exploitation of the ‘colony’ (</a:t>
            </a:r>
            <a:r>
              <a:rPr lang="en-US" sz="1600" dirty="0" err="1"/>
              <a:t>eg</a:t>
            </a:r>
            <a:r>
              <a:rPr lang="en-US" sz="1600" dirty="0"/>
              <a:t> Indigenous peoples, land, resources </a:t>
            </a:r>
            <a:r>
              <a:rPr lang="en-US" sz="1600" dirty="0" err="1"/>
              <a:t>etc</a:t>
            </a:r>
            <a:r>
              <a:rPr lang="en-US" sz="1600" dirty="0"/>
              <a:t>) for the benefit of the colonial power. </a:t>
            </a:r>
          </a:p>
          <a:p>
            <a:pPr>
              <a:lnSpc>
                <a:spcPct val="90000"/>
              </a:lnSpc>
            </a:pPr>
            <a:r>
              <a:rPr lang="en-US" sz="1600" dirty="0"/>
              <a:t>Imperialism refers to the ideas and beliefs that justified colonialism – </a:t>
            </a:r>
            <a:r>
              <a:rPr lang="en-US" sz="1600" dirty="0" err="1"/>
              <a:t>ie</a:t>
            </a:r>
            <a:r>
              <a:rPr lang="en-US" sz="1600" dirty="0"/>
              <a:t> the ideas that a nation was superior to all others and that it should seek to exert its influence over other ‘lesser’ nations and in so doing, build and maintain an empire. Amin (2001) and others argue that economic </a:t>
            </a:r>
            <a:r>
              <a:rPr lang="en-US" sz="1600" dirty="0" err="1"/>
              <a:t>globalisation</a:t>
            </a:r>
            <a:r>
              <a:rPr lang="en-US" sz="1600" dirty="0"/>
              <a:t> is a modern form of imperialism</a:t>
            </a:r>
          </a:p>
          <a:p>
            <a:pPr>
              <a:lnSpc>
                <a:spcPct val="90000"/>
              </a:lnSpc>
            </a:pPr>
            <a:r>
              <a:rPr lang="en-US" sz="1600" dirty="0"/>
              <a:t>Neo-colonialism then describes the complex political/economic processes by which former empires continue to exert influence over, and derive benefit from, their former colonies (for example, the US influence in Central America; British and French influence in Africa </a:t>
            </a:r>
            <a:r>
              <a:rPr lang="en-US" sz="1600" dirty="0" err="1"/>
              <a:t>etc</a:t>
            </a:r>
            <a:r>
              <a:rPr lang="en-US" sz="1600" dirty="0"/>
              <a:t>). </a:t>
            </a:r>
          </a:p>
          <a:p>
            <a:pPr>
              <a:lnSpc>
                <a:spcPct val="90000"/>
              </a:lnSpc>
            </a:pPr>
            <a:r>
              <a:rPr lang="en-US" sz="1600" dirty="0"/>
              <a:t>For Amin (2001), the continued existence of global poverty is seen as tied to differences in power, wealth and influence which have their roots in colonialism and which continue to be exerted through </a:t>
            </a:r>
            <a:r>
              <a:rPr lang="en-US" sz="1600" dirty="0" err="1"/>
              <a:t>globalisation</a:t>
            </a:r>
            <a:r>
              <a:rPr lang="en-US" sz="1600" dirty="0"/>
              <a:t> and global governance </a:t>
            </a:r>
          </a:p>
          <a:p>
            <a:pPr>
              <a:lnSpc>
                <a:spcPct val="90000"/>
              </a:lnSpc>
            </a:pPr>
            <a:r>
              <a:rPr lang="en-US" sz="1600" dirty="0"/>
              <a:t>(more in week 10)</a:t>
            </a:r>
          </a:p>
        </p:txBody>
      </p:sp>
    </p:spTree>
    <p:extLst>
      <p:ext uri="{BB962C8B-B14F-4D97-AF65-F5344CB8AC3E}">
        <p14:creationId xmlns:p14="http://schemas.microsoft.com/office/powerpoint/2010/main" val="3271739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50" name="Group 49">
            <a:extLst>
              <a:ext uri="{FF2B5EF4-FFF2-40B4-BE49-F238E27FC236}">
                <a16:creationId xmlns:a16="http://schemas.microsoft.com/office/drawing/2014/main" id="{259C671B-1B22-4141-A9C0-2E7941FDA7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51" name="Freeform 11">
              <a:extLst>
                <a:ext uri="{FF2B5EF4-FFF2-40B4-BE49-F238E27FC236}">
                  <a16:creationId xmlns:a16="http://schemas.microsoft.com/office/drawing/2014/main" id="{7B2F5A4B-FA0F-4625-82F7-1D3F11281B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52" name="Freeform 12">
              <a:extLst>
                <a:ext uri="{FF2B5EF4-FFF2-40B4-BE49-F238E27FC236}">
                  <a16:creationId xmlns:a16="http://schemas.microsoft.com/office/drawing/2014/main" id="{9ACB0BAE-722F-4C91-8C2A-44EF768E83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3" name="Freeform 13">
              <a:extLst>
                <a:ext uri="{FF2B5EF4-FFF2-40B4-BE49-F238E27FC236}">
                  <a16:creationId xmlns:a16="http://schemas.microsoft.com/office/drawing/2014/main" id="{C3AC4D9F-59AC-421A-9FF3-C936CEC439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54" name="Freeform 14">
              <a:extLst>
                <a:ext uri="{FF2B5EF4-FFF2-40B4-BE49-F238E27FC236}">
                  <a16:creationId xmlns:a16="http://schemas.microsoft.com/office/drawing/2014/main" id="{797BCE03-677D-4D65-A4D1-1FD721DD5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5" name="Freeform 15">
              <a:extLst>
                <a:ext uri="{FF2B5EF4-FFF2-40B4-BE49-F238E27FC236}">
                  <a16:creationId xmlns:a16="http://schemas.microsoft.com/office/drawing/2014/main" id="{D007E5D0-0B4E-4094-988C-9917146C2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6" name="Freeform 16">
              <a:extLst>
                <a:ext uri="{FF2B5EF4-FFF2-40B4-BE49-F238E27FC236}">
                  <a16:creationId xmlns:a16="http://schemas.microsoft.com/office/drawing/2014/main" id="{024DB804-C06B-4A0A-AC43-6BCCB7D76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7" name="Freeform 17">
              <a:extLst>
                <a:ext uri="{FF2B5EF4-FFF2-40B4-BE49-F238E27FC236}">
                  <a16:creationId xmlns:a16="http://schemas.microsoft.com/office/drawing/2014/main" id="{B51DC17A-305E-486E-A527-5E8068E9EF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8" name="Freeform 18">
              <a:extLst>
                <a:ext uri="{FF2B5EF4-FFF2-40B4-BE49-F238E27FC236}">
                  <a16:creationId xmlns:a16="http://schemas.microsoft.com/office/drawing/2014/main" id="{B6CCA716-6D46-4523-BF96-FF1B0C546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9" name="Freeform 19">
              <a:extLst>
                <a:ext uri="{FF2B5EF4-FFF2-40B4-BE49-F238E27FC236}">
                  <a16:creationId xmlns:a16="http://schemas.microsoft.com/office/drawing/2014/main" id="{E632B09A-D30C-4268-B28B-ACD6127630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60" name="Freeform 20">
              <a:extLst>
                <a:ext uri="{FF2B5EF4-FFF2-40B4-BE49-F238E27FC236}">
                  <a16:creationId xmlns:a16="http://schemas.microsoft.com/office/drawing/2014/main" id="{5FC839A4-228B-4EC0-8AF4-D8E38ECE6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61" name="Freeform 21">
              <a:extLst>
                <a:ext uri="{FF2B5EF4-FFF2-40B4-BE49-F238E27FC236}">
                  <a16:creationId xmlns:a16="http://schemas.microsoft.com/office/drawing/2014/main" id="{A8FFB1A1-5BB5-4551-87CD-F3365E6FE9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62" name="Freeform 22">
              <a:extLst>
                <a:ext uri="{FF2B5EF4-FFF2-40B4-BE49-F238E27FC236}">
                  <a16:creationId xmlns:a16="http://schemas.microsoft.com/office/drawing/2014/main" id="{D05AF173-8E70-41FA-9254-DF9AC3DDA2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64" name="Group 63">
            <a:extLst>
              <a:ext uri="{FF2B5EF4-FFF2-40B4-BE49-F238E27FC236}">
                <a16:creationId xmlns:a16="http://schemas.microsoft.com/office/drawing/2014/main" id="{1D56A4CE-A3F4-4CFF-9A65-C029AC17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65" name="Freeform 27">
              <a:extLst>
                <a:ext uri="{FF2B5EF4-FFF2-40B4-BE49-F238E27FC236}">
                  <a16:creationId xmlns:a16="http://schemas.microsoft.com/office/drawing/2014/main" id="{DF669161-0B30-4C76-96BF-962027487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6" name="Freeform 28">
              <a:extLst>
                <a:ext uri="{FF2B5EF4-FFF2-40B4-BE49-F238E27FC236}">
                  <a16:creationId xmlns:a16="http://schemas.microsoft.com/office/drawing/2014/main" id="{A5232353-CF7C-44DD-8BEE-1C8FF54CD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7" name="Freeform 29">
              <a:extLst>
                <a:ext uri="{FF2B5EF4-FFF2-40B4-BE49-F238E27FC236}">
                  <a16:creationId xmlns:a16="http://schemas.microsoft.com/office/drawing/2014/main" id="{AEA6CAE2-8741-4E88-A632-69C2B2EC5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8" name="Freeform 30">
              <a:extLst>
                <a:ext uri="{FF2B5EF4-FFF2-40B4-BE49-F238E27FC236}">
                  <a16:creationId xmlns:a16="http://schemas.microsoft.com/office/drawing/2014/main" id="{014AC37D-4388-4AE6-9D4D-CCD99A608C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9" name="Freeform 31">
              <a:extLst>
                <a:ext uri="{FF2B5EF4-FFF2-40B4-BE49-F238E27FC236}">
                  <a16:creationId xmlns:a16="http://schemas.microsoft.com/office/drawing/2014/main" id="{7FE084B0-333E-4F7C-83F1-F7D132527D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70" name="Freeform 32">
              <a:extLst>
                <a:ext uri="{FF2B5EF4-FFF2-40B4-BE49-F238E27FC236}">
                  <a16:creationId xmlns:a16="http://schemas.microsoft.com/office/drawing/2014/main" id="{FDCFCB98-2E3A-4227-823C-80489BB284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71" name="Freeform 33">
              <a:extLst>
                <a:ext uri="{FF2B5EF4-FFF2-40B4-BE49-F238E27FC236}">
                  <a16:creationId xmlns:a16="http://schemas.microsoft.com/office/drawing/2014/main" id="{252F94DE-A6A3-4463-BE05-34281F1C8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72" name="Freeform 34">
              <a:extLst>
                <a:ext uri="{FF2B5EF4-FFF2-40B4-BE49-F238E27FC236}">
                  <a16:creationId xmlns:a16="http://schemas.microsoft.com/office/drawing/2014/main" id="{16EA21FA-886F-43CF-9D44-C1342F305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73" name="Freeform 35">
              <a:extLst>
                <a:ext uri="{FF2B5EF4-FFF2-40B4-BE49-F238E27FC236}">
                  <a16:creationId xmlns:a16="http://schemas.microsoft.com/office/drawing/2014/main" id="{88C821A5-BCF7-47FE-894F-0ADC5FDB2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74" name="Freeform 36">
              <a:extLst>
                <a:ext uri="{FF2B5EF4-FFF2-40B4-BE49-F238E27FC236}">
                  <a16:creationId xmlns:a16="http://schemas.microsoft.com/office/drawing/2014/main" id="{F8337ECE-206A-472E-AFC4-0F230C91E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5" name="Freeform 37">
              <a:extLst>
                <a:ext uri="{FF2B5EF4-FFF2-40B4-BE49-F238E27FC236}">
                  <a16:creationId xmlns:a16="http://schemas.microsoft.com/office/drawing/2014/main" id="{90BB2EC4-D043-4B43-87E7-723A787EE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6" name="Freeform 38">
              <a:extLst>
                <a:ext uri="{FF2B5EF4-FFF2-40B4-BE49-F238E27FC236}">
                  <a16:creationId xmlns:a16="http://schemas.microsoft.com/office/drawing/2014/main" id="{04013015-AF71-47BC-BE4D-ED9EFA24F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8" name="Rectangle 77">
            <a:extLst>
              <a:ext uri="{FF2B5EF4-FFF2-40B4-BE49-F238E27FC236}">
                <a16:creationId xmlns:a16="http://schemas.microsoft.com/office/drawing/2014/main" id="{71B30B18-D920-4E3E-B931-1F310244C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80" name="Freeform 11">
            <a:extLst>
              <a:ext uri="{FF2B5EF4-FFF2-40B4-BE49-F238E27FC236}">
                <a16:creationId xmlns:a16="http://schemas.microsoft.com/office/drawing/2014/main" id="{C70EF50A-66E6-460A-8AF9-47A10D0D9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82" name="Rectangle 81">
            <a:extLst>
              <a:ext uri="{FF2B5EF4-FFF2-40B4-BE49-F238E27FC236}">
                <a16:creationId xmlns:a16="http://schemas.microsoft.com/office/drawing/2014/main" id="{8E612726-6AD2-4BFC-B44A-BA092E156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403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884B9C2C-FD52-48EF-8BDE-720C5030F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37129"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86" name="Freeform 11">
            <a:extLst>
              <a:ext uri="{FF2B5EF4-FFF2-40B4-BE49-F238E27FC236}">
                <a16:creationId xmlns:a16="http://schemas.microsoft.com/office/drawing/2014/main" id="{A1DE0485-65C8-4D95-9B34-C55884FC27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4" name="Table 4">
            <a:extLst>
              <a:ext uri="{FF2B5EF4-FFF2-40B4-BE49-F238E27FC236}">
                <a16:creationId xmlns:a16="http://schemas.microsoft.com/office/drawing/2014/main" id="{55E37DA5-A937-47EF-8566-5C21276A034F}"/>
              </a:ext>
            </a:extLst>
          </p:cNvPr>
          <p:cNvGraphicFramePr>
            <a:graphicFrameLocks noGrp="1"/>
          </p:cNvGraphicFramePr>
          <p:nvPr>
            <p:extLst>
              <p:ext uri="{D42A27DB-BD31-4B8C-83A1-F6EECF244321}">
                <p14:modId xmlns:p14="http://schemas.microsoft.com/office/powerpoint/2010/main" val="1504837547"/>
              </p:ext>
            </p:extLst>
          </p:nvPr>
        </p:nvGraphicFramePr>
        <p:xfrm>
          <a:off x="2589212" y="656098"/>
          <a:ext cx="8983909" cy="5587003"/>
        </p:xfrm>
        <a:graphic>
          <a:graphicData uri="http://schemas.openxmlformats.org/drawingml/2006/table">
            <a:tbl>
              <a:tblPr firstRow="1" bandRow="1">
                <a:tableStyleId>{5C22544A-7EE6-4342-B048-85BDC9FD1C3A}</a:tableStyleId>
              </a:tblPr>
              <a:tblGrid>
                <a:gridCol w="1775219">
                  <a:extLst>
                    <a:ext uri="{9D8B030D-6E8A-4147-A177-3AD203B41FA5}">
                      <a16:colId xmlns:a16="http://schemas.microsoft.com/office/drawing/2014/main" val="1199327767"/>
                    </a:ext>
                  </a:extLst>
                </a:gridCol>
                <a:gridCol w="2169134">
                  <a:extLst>
                    <a:ext uri="{9D8B030D-6E8A-4147-A177-3AD203B41FA5}">
                      <a16:colId xmlns:a16="http://schemas.microsoft.com/office/drawing/2014/main" val="1981831490"/>
                    </a:ext>
                  </a:extLst>
                </a:gridCol>
                <a:gridCol w="2376039">
                  <a:extLst>
                    <a:ext uri="{9D8B030D-6E8A-4147-A177-3AD203B41FA5}">
                      <a16:colId xmlns:a16="http://schemas.microsoft.com/office/drawing/2014/main" val="4011281846"/>
                    </a:ext>
                  </a:extLst>
                </a:gridCol>
                <a:gridCol w="2663517">
                  <a:extLst>
                    <a:ext uri="{9D8B030D-6E8A-4147-A177-3AD203B41FA5}">
                      <a16:colId xmlns:a16="http://schemas.microsoft.com/office/drawing/2014/main" val="21700141"/>
                    </a:ext>
                  </a:extLst>
                </a:gridCol>
              </a:tblGrid>
              <a:tr h="872369">
                <a:tc>
                  <a:txBody>
                    <a:bodyPr/>
                    <a:lstStyle/>
                    <a:p>
                      <a:r>
                        <a:rPr lang="en-AU" sz="1600"/>
                        <a:t>Theory of global poverty</a:t>
                      </a:r>
                    </a:p>
                  </a:txBody>
                  <a:tcPr marL="81675" marR="81675" marT="40837" marB="40837"/>
                </a:tc>
                <a:tc>
                  <a:txBody>
                    <a:bodyPr/>
                    <a:lstStyle/>
                    <a:p>
                      <a:r>
                        <a:rPr lang="en-AU" sz="1600"/>
                        <a:t>Individual Explanations and solutions</a:t>
                      </a:r>
                    </a:p>
                  </a:txBody>
                  <a:tcPr marL="81675" marR="81675" marT="40837" marB="40837"/>
                </a:tc>
                <a:tc>
                  <a:txBody>
                    <a:bodyPr/>
                    <a:lstStyle/>
                    <a:p>
                      <a:r>
                        <a:rPr lang="en-AU" sz="1600"/>
                        <a:t>Structural/Critical Explanations</a:t>
                      </a:r>
                    </a:p>
                  </a:txBody>
                  <a:tcPr marL="81675" marR="81675" marT="40837" marB="40837"/>
                </a:tc>
                <a:tc>
                  <a:txBody>
                    <a:bodyPr/>
                    <a:lstStyle/>
                    <a:p>
                      <a:r>
                        <a:rPr lang="en-AU" sz="1600"/>
                        <a:t>Multidimensional</a:t>
                      </a:r>
                    </a:p>
                    <a:p>
                      <a:r>
                        <a:rPr lang="en-AU" sz="1600"/>
                        <a:t>Explanations</a:t>
                      </a:r>
                    </a:p>
                  </a:txBody>
                  <a:tcPr marL="81675" marR="81675" marT="40837" marB="40837"/>
                </a:tc>
                <a:extLst>
                  <a:ext uri="{0D108BD9-81ED-4DB2-BD59-A6C34878D82A}">
                    <a16:rowId xmlns:a16="http://schemas.microsoft.com/office/drawing/2014/main" val="2959898582"/>
                  </a:ext>
                </a:extLst>
              </a:tr>
              <a:tr h="4348369">
                <a:tc>
                  <a:txBody>
                    <a:bodyPr/>
                    <a:lstStyle/>
                    <a:p>
                      <a:endParaRPr lang="en-AU" sz="1600"/>
                    </a:p>
                  </a:txBody>
                  <a:tcPr marL="81675" marR="81675" marT="40837" marB="4083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a:t>Poverty is mainly viewed as a consequence of a lack of growth and ‘internal factors’ within a country (natural environment, geography, war/conflict, corruption and poor governance, lack of development etc)</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a:p>
                    <a:p>
                      <a:pPr marL="0" marR="0" lvl="0" indent="0" algn="l" defTabSz="457200" rtl="0" eaLnBrk="1" fontAlgn="auto" latinLnBrk="0" hangingPunct="1">
                        <a:lnSpc>
                          <a:spcPct val="100000"/>
                        </a:lnSpc>
                        <a:spcBef>
                          <a:spcPts val="0"/>
                        </a:spcBef>
                        <a:spcAft>
                          <a:spcPts val="0"/>
                        </a:spcAft>
                        <a:buClrTx/>
                        <a:buSzTx/>
                        <a:buFontTx/>
                        <a:buNone/>
                        <a:tabLst/>
                        <a:defRPr/>
                      </a:pPr>
                      <a:r>
                        <a:rPr lang="en-US" sz="1600"/>
                        <a:t>A key solution is to pursue economic growth</a:t>
                      </a:r>
                    </a:p>
                    <a:p>
                      <a:endParaRPr lang="en-AU" sz="1600"/>
                    </a:p>
                  </a:txBody>
                  <a:tcPr marL="81675" marR="81675" marT="40837" marB="40837"/>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a:t>Historical (eg colonialism, neo-colonialism, imperialism) and global factors (eg globalization and capitalism), global poverty is an inevitable consequence of global inequality</a:t>
                      </a:r>
                    </a:p>
                    <a:p>
                      <a:endParaRPr lang="en-AU" sz="1600"/>
                    </a:p>
                    <a:p>
                      <a:endParaRPr lang="en-AU" sz="1600"/>
                    </a:p>
                    <a:p>
                      <a:r>
                        <a:rPr lang="en-AU" sz="1600"/>
                        <a:t>A key solution is to reform global inequalities and instigate redistributive policies</a:t>
                      </a:r>
                    </a:p>
                  </a:txBody>
                  <a:tcPr marL="81675" marR="81675" marT="40837" marB="40837"/>
                </a:tc>
                <a:tc>
                  <a:txBody>
                    <a:bodyPr/>
                    <a:lstStyle/>
                    <a:p>
                      <a:r>
                        <a:rPr lang="en-AU" sz="1600"/>
                        <a:t>Consider issues </a:t>
                      </a:r>
                      <a:r>
                        <a:rPr lang="en-AU" sz="1600" i="1"/>
                        <a:t>both </a:t>
                      </a:r>
                      <a:r>
                        <a:rPr lang="en-AU" sz="1600"/>
                        <a:t>within poor countries/regions themselves (internal) and problems resulting from their relationship with the wider world (relational). </a:t>
                      </a:r>
                    </a:p>
                    <a:p>
                      <a:endParaRPr lang="en-AU" sz="1600"/>
                    </a:p>
                    <a:p>
                      <a:endParaRPr lang="en-AU" sz="1600"/>
                    </a:p>
                    <a:p>
                      <a:endParaRPr lang="en-AU" sz="1600"/>
                    </a:p>
                    <a:p>
                      <a:endParaRPr lang="en-AU" sz="1600"/>
                    </a:p>
                    <a:p>
                      <a:r>
                        <a:rPr lang="en-AU" sz="1600"/>
                        <a:t>Solutions are multifaceted, as reflected in conventional responses to global poverty such as the Sustainable Development Goals (more in week 9).</a:t>
                      </a:r>
                    </a:p>
                  </a:txBody>
                  <a:tcPr marL="81675" marR="81675" marT="40837" marB="40837"/>
                </a:tc>
                <a:extLst>
                  <a:ext uri="{0D108BD9-81ED-4DB2-BD59-A6C34878D82A}">
                    <a16:rowId xmlns:a16="http://schemas.microsoft.com/office/drawing/2014/main" val="3803657283"/>
                  </a:ext>
                </a:extLst>
              </a:tr>
            </a:tbl>
          </a:graphicData>
        </a:graphic>
      </p:graphicFrame>
    </p:spTree>
    <p:extLst>
      <p:ext uri="{BB962C8B-B14F-4D97-AF65-F5344CB8AC3E}">
        <p14:creationId xmlns:p14="http://schemas.microsoft.com/office/powerpoint/2010/main" val="2611894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AU" dirty="0"/>
              <a:t>Global p</a:t>
            </a:r>
            <a:r>
              <a:rPr lang="en-US" dirty="0"/>
              <a:t>overty as a human rights issue</a:t>
            </a:r>
            <a:br>
              <a:rPr lang="en-AU" sz="2700" dirty="0"/>
            </a:br>
            <a:endParaRPr lang="en-AU" sz="2700" dirty="0"/>
          </a:p>
        </p:txBody>
      </p:sp>
      <p:sp>
        <p:nvSpPr>
          <p:cNvPr id="6" name="Content Placeholder 5"/>
          <p:cNvSpPr>
            <a:spLocks noGrp="1"/>
          </p:cNvSpPr>
          <p:nvPr>
            <p:ph type="body" idx="1"/>
          </p:nvPr>
        </p:nvSpPr>
        <p:spPr>
          <a:xfrm>
            <a:off x="541291" y="1268760"/>
            <a:ext cx="10944191" cy="4374199"/>
          </a:xfrm>
        </p:spPr>
        <p:txBody>
          <a:bodyPr>
            <a:noAutofit/>
          </a:bodyPr>
          <a:lstStyle/>
          <a:p>
            <a:pPr marL="0" indent="0" algn="ctr"/>
            <a:r>
              <a:rPr lang="en-US" sz="1600" dirty="0"/>
              <a:t>“</a:t>
            </a:r>
            <a:r>
              <a:rPr lang="en-US" sz="1600" i="1" dirty="0"/>
              <a:t>Extreme poverty to me is the greatest denial of the exercise of human rights. You don’t vote, you don’t participate in any political activity, your views aren’t listened to, you have no food, you have no shelter, your children are dying of preventable diseases – you don’t even have the right to clean water. It’s a denial of the dignity and worth of each individual which is what the Universal Declaration proclaims”(</a:t>
            </a:r>
            <a:r>
              <a:rPr lang="en-US" sz="1600" dirty="0"/>
              <a:t>Mary Robinson 2002, cited in CESR 2009</a:t>
            </a:r>
            <a:r>
              <a:rPr lang="en-US" sz="1600" i="1" dirty="0"/>
              <a:t>. </a:t>
            </a:r>
            <a:r>
              <a:rPr lang="en-US" sz="1600" dirty="0"/>
              <a:t>Former President of Ireland, former United Nations High Commissioner for Human Rights and Amnesty International Ambassador of Conscience)</a:t>
            </a:r>
            <a:endParaRPr lang="en-AU" sz="1600" i="1" dirty="0"/>
          </a:p>
          <a:p>
            <a:pPr marL="0" indent="0" algn="ctr"/>
            <a:r>
              <a:rPr lang="en-AU" sz="1600" i="1" dirty="0"/>
              <a:t>“A human rights approach to poverty calls for a paradigm shift in how we see and address poverty. It suggests that poverty is not simply inevitable, nor can it only be blamed on the poor. It seeks to identify where poverty is created by human actions or policy choices, rather than by nameless economic forces. A human rights approach views poverty not as a question of fate, but rather as issue of justice. It demands that we reject the view that poverty is inevitable, but rather look at why poverty persists. With a human rights approach, we must investigate, and demand accountability for, the actions (or failures to act) that produce, perpetuate and exacerbate poverty” (</a:t>
            </a:r>
            <a:r>
              <a:rPr lang="en-AU" sz="1600" i="1" dirty="0" err="1"/>
              <a:t>p.1</a:t>
            </a:r>
            <a:r>
              <a:rPr lang="en-AU" sz="1600" i="1" dirty="0"/>
              <a:t>)</a:t>
            </a:r>
          </a:p>
          <a:p>
            <a:pPr marL="0" indent="0" algn="ctr"/>
            <a:endParaRPr lang="en-AU" sz="1600" i="1" dirty="0"/>
          </a:p>
        </p:txBody>
      </p:sp>
    </p:spTree>
    <p:extLst>
      <p:ext uri="{BB962C8B-B14F-4D97-AF65-F5344CB8AC3E}">
        <p14:creationId xmlns:p14="http://schemas.microsoft.com/office/powerpoint/2010/main" val="3566170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B19C2-D0CC-4645-89D8-9C604691AD5A}"/>
              </a:ext>
            </a:extLst>
          </p:cNvPr>
          <p:cNvSpPr>
            <a:spLocks noGrp="1"/>
          </p:cNvSpPr>
          <p:nvPr>
            <p:ph type="title"/>
          </p:nvPr>
        </p:nvSpPr>
        <p:spPr/>
        <p:txBody>
          <a:bodyPr/>
          <a:lstStyle/>
          <a:p>
            <a:r>
              <a:rPr lang="en-AU" dirty="0"/>
              <a:t>References</a:t>
            </a:r>
          </a:p>
        </p:txBody>
      </p:sp>
      <p:sp>
        <p:nvSpPr>
          <p:cNvPr id="3" name="Text Placeholder 2">
            <a:extLst>
              <a:ext uri="{FF2B5EF4-FFF2-40B4-BE49-F238E27FC236}">
                <a16:creationId xmlns:a16="http://schemas.microsoft.com/office/drawing/2014/main" id="{FFA769FD-7624-45DA-9B9E-071244486866}"/>
              </a:ext>
            </a:extLst>
          </p:cNvPr>
          <p:cNvSpPr>
            <a:spLocks noGrp="1"/>
          </p:cNvSpPr>
          <p:nvPr>
            <p:ph type="body" idx="1"/>
          </p:nvPr>
        </p:nvSpPr>
        <p:spPr/>
        <p:txBody>
          <a:bodyPr>
            <a:normAutofit/>
          </a:bodyPr>
          <a:lstStyle/>
          <a:p>
            <a:r>
              <a:rPr lang="en-AU" dirty="0"/>
              <a:t>Amin, S. (2001). Imperialism and Globalization. </a:t>
            </a:r>
            <a:r>
              <a:rPr lang="en-AU" i="1" dirty="0"/>
              <a:t>Monthly Review. 53(2) </a:t>
            </a:r>
            <a:endParaRPr lang="en-AU" dirty="0"/>
          </a:p>
          <a:p>
            <a:r>
              <a:rPr lang="en-AU" dirty="0"/>
              <a:t>Dogra, N. (2012). </a:t>
            </a:r>
            <a:r>
              <a:rPr lang="en-AU" i="1" dirty="0"/>
              <a:t>Representations of global poverty: Aid, development and international NGO’s</a:t>
            </a:r>
            <a:r>
              <a:rPr lang="en-AU" dirty="0"/>
              <a:t>. London: </a:t>
            </a:r>
            <a:r>
              <a:rPr lang="en-AU" dirty="0" err="1"/>
              <a:t>I.B.Tauris</a:t>
            </a:r>
            <a:r>
              <a:rPr lang="en-AU" dirty="0"/>
              <a:t>.</a:t>
            </a:r>
          </a:p>
          <a:p>
            <a:r>
              <a:rPr lang="en-AU" dirty="0"/>
              <a:t>Hilary, J. (2013) </a:t>
            </a:r>
            <a:r>
              <a:rPr lang="en-AU" i="1" dirty="0"/>
              <a:t>The poverty of capitalism: economic meltdown and the struggle for what comes next, </a:t>
            </a:r>
            <a:r>
              <a:rPr lang="en-AU" dirty="0"/>
              <a:t>Palgrave.</a:t>
            </a:r>
            <a:endParaRPr lang="en-AU" i="1" dirty="0">
              <a:highlight>
                <a:srgbClr val="FFFF00"/>
              </a:highlight>
            </a:endParaRPr>
          </a:p>
          <a:p>
            <a:r>
              <a:rPr lang="en-AU" dirty="0"/>
              <a:t>Hulme, D. (2015). </a:t>
            </a:r>
            <a:r>
              <a:rPr lang="en-AU" i="1" dirty="0"/>
              <a:t>Global Poverty : Global Governance and Poor People in the Post-2015 Era, </a:t>
            </a:r>
            <a:r>
              <a:rPr lang="en-AU" dirty="0"/>
              <a:t>Routledge.</a:t>
            </a:r>
          </a:p>
          <a:p>
            <a:r>
              <a:rPr lang="en-AU" dirty="0"/>
              <a:t>Pieterse, </a:t>
            </a:r>
            <a:r>
              <a:rPr lang="en-AU" dirty="0" err="1"/>
              <a:t>J.N</a:t>
            </a:r>
            <a:r>
              <a:rPr lang="en-AU" dirty="0"/>
              <a:t>. (2002). Global inequality: Bringing politics back in. </a:t>
            </a:r>
            <a:r>
              <a:rPr lang="en-AU" i="1" dirty="0"/>
              <a:t>Third World Quarterly. 23(6).</a:t>
            </a:r>
          </a:p>
          <a:p>
            <a:r>
              <a:rPr lang="en-AU" dirty="0" err="1"/>
              <a:t>Spicker</a:t>
            </a:r>
            <a:r>
              <a:rPr lang="en-AU" dirty="0"/>
              <a:t>, P. (2007). </a:t>
            </a:r>
            <a:r>
              <a:rPr lang="en-AU" i="1" dirty="0"/>
              <a:t>The idea of poverty</a:t>
            </a:r>
            <a:r>
              <a:rPr lang="en-AU" dirty="0"/>
              <a:t>. Bristol: Policy Press</a:t>
            </a:r>
          </a:p>
          <a:p>
            <a:r>
              <a:rPr lang="en-AU" dirty="0" err="1"/>
              <a:t>Spicker</a:t>
            </a:r>
            <a:r>
              <a:rPr lang="en-AU" dirty="0"/>
              <a:t>, P. (2020). </a:t>
            </a:r>
            <a:r>
              <a:rPr lang="en-AU" i="1" dirty="0"/>
              <a:t>The poverty of nations: a relational perspective. </a:t>
            </a:r>
            <a:r>
              <a:rPr lang="en-AU" dirty="0"/>
              <a:t>Policy Press.</a:t>
            </a:r>
            <a:endParaRPr lang="en-AU" i="1" dirty="0">
              <a:highlight>
                <a:srgbClr val="FFFF00"/>
              </a:highlight>
            </a:endParaRPr>
          </a:p>
          <a:p>
            <a:r>
              <a:rPr lang="en-AU" dirty="0"/>
              <a:t>Serr, K. (2017). Poverty, wealth and the structures of global capitalism. In K. Serr (Ed.). </a:t>
            </a:r>
            <a:r>
              <a:rPr lang="en-AU" i="1" dirty="0"/>
              <a:t>Thinking about poverty </a:t>
            </a:r>
            <a:r>
              <a:rPr lang="en-AU" dirty="0"/>
              <a:t>(4</a:t>
            </a:r>
            <a:r>
              <a:rPr lang="en-AU" baseline="30000" dirty="0"/>
              <a:t>th</a:t>
            </a:r>
            <a:r>
              <a:rPr lang="en-AU" dirty="0"/>
              <a:t> ed., pp. 11-27). Annandale: Federation Press.  </a:t>
            </a:r>
          </a:p>
          <a:p>
            <a:endParaRPr lang="en-AU" dirty="0"/>
          </a:p>
        </p:txBody>
      </p:sp>
    </p:spTree>
    <p:extLst>
      <p:ext uri="{BB962C8B-B14F-4D97-AF65-F5344CB8AC3E}">
        <p14:creationId xmlns:p14="http://schemas.microsoft.com/office/powerpoint/2010/main" val="101428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6019" y="942108"/>
            <a:ext cx="3256550" cy="4969113"/>
          </a:xfrm>
        </p:spPr>
        <p:txBody>
          <a:bodyPr vert="horz" lIns="91440" tIns="45720" rIns="91440" bIns="45720" rtlCol="0" anchor="ctr">
            <a:normAutofit/>
          </a:bodyPr>
          <a:lstStyle/>
          <a:p>
            <a:r>
              <a:rPr lang="en-US" b="0" i="0">
                <a:solidFill>
                  <a:schemeClr val="tx2">
                    <a:lumMod val="75000"/>
                  </a:schemeClr>
                </a:solidFill>
              </a:rPr>
              <a:t>Competing theoretical explanations of global poverty</a:t>
            </a:r>
            <a:br>
              <a:rPr lang="en-US" b="0" i="0">
                <a:solidFill>
                  <a:schemeClr val="tx2">
                    <a:lumMod val="75000"/>
                  </a:schemeClr>
                </a:solidFill>
              </a:rPr>
            </a:br>
            <a:br>
              <a:rPr lang="en-US" b="0" i="0">
                <a:solidFill>
                  <a:schemeClr val="tx2">
                    <a:lumMod val="75000"/>
                  </a:schemeClr>
                </a:solidFill>
              </a:rPr>
            </a:br>
            <a:endParaRPr lang="en-US" b="0" i="0">
              <a:solidFill>
                <a:schemeClr val="tx2">
                  <a:lumMod val="75000"/>
                </a:schemeClr>
              </a:solidFill>
            </a:endParaRPr>
          </a:p>
        </p:txBody>
      </p:sp>
      <p:sp>
        <p:nvSpPr>
          <p:cNvPr id="3" name="Content Placeholder 2"/>
          <p:cNvSpPr>
            <a:spLocks noGrp="1"/>
          </p:cNvSpPr>
          <p:nvPr>
            <p:ph type="body" idx="1"/>
          </p:nvPr>
        </p:nvSpPr>
        <p:spPr>
          <a:xfrm>
            <a:off x="4104862" y="942108"/>
            <a:ext cx="7399750" cy="5694666"/>
          </a:xfrm>
        </p:spPr>
        <p:txBody>
          <a:bodyPr vert="horz" lIns="91440" tIns="45720" rIns="91440" bIns="45720" rtlCol="0" anchor="ctr">
            <a:normAutofit lnSpcReduction="10000"/>
          </a:bodyPr>
          <a:lstStyle/>
          <a:p>
            <a:pPr>
              <a:lnSpc>
                <a:spcPct val="90000"/>
              </a:lnSpc>
            </a:pPr>
            <a:r>
              <a:rPr lang="en-US" dirty="0">
                <a:solidFill>
                  <a:schemeClr val="tx2">
                    <a:lumMod val="75000"/>
                  </a:schemeClr>
                </a:solidFill>
              </a:rPr>
              <a:t>The various factors involved in issues of global poverty are particularly complex, and relate to situations and circumstances that have developed over centuries</a:t>
            </a:r>
          </a:p>
          <a:p>
            <a:pPr>
              <a:lnSpc>
                <a:spcPct val="90000"/>
              </a:lnSpc>
            </a:pPr>
            <a:r>
              <a:rPr lang="en-US" dirty="0">
                <a:solidFill>
                  <a:schemeClr val="tx2">
                    <a:lumMod val="75000"/>
                  </a:schemeClr>
                </a:solidFill>
              </a:rPr>
              <a:t>Competing theories have differing ways of viewing these factors and weighing their relevance/significance as causal factors – these then lead to different explanations for why poverty and inequality persist, and how to best address these problems</a:t>
            </a:r>
          </a:p>
          <a:p>
            <a:pPr>
              <a:lnSpc>
                <a:spcPct val="90000"/>
              </a:lnSpc>
            </a:pPr>
            <a:r>
              <a:rPr lang="en-US" dirty="0">
                <a:solidFill>
                  <a:schemeClr val="tx2">
                    <a:lumMod val="75000"/>
                  </a:schemeClr>
                </a:solidFill>
              </a:rPr>
              <a:t>As we explored in enquiry 1, many of these theories/explanations are informed by broader ideologies, values and beliefs (</a:t>
            </a:r>
            <a:r>
              <a:rPr lang="en-US" dirty="0" err="1">
                <a:solidFill>
                  <a:schemeClr val="tx2">
                    <a:lumMod val="75000"/>
                  </a:schemeClr>
                </a:solidFill>
              </a:rPr>
              <a:t>ie</a:t>
            </a:r>
            <a:r>
              <a:rPr lang="en-US" dirty="0">
                <a:solidFill>
                  <a:schemeClr val="tx2">
                    <a:lumMod val="75000"/>
                  </a:schemeClr>
                </a:solidFill>
              </a:rPr>
              <a:t> they reflect certain ideological views about the way the world works, and how this affects different people and countries). This also reflects the influence of power and vested interests – those with an interest in maintaining the status quo, versus those with an interest in more radical changes to current arrangements </a:t>
            </a:r>
          </a:p>
          <a:p>
            <a:pPr>
              <a:lnSpc>
                <a:spcPct val="90000"/>
              </a:lnSpc>
            </a:pPr>
            <a:r>
              <a:rPr lang="en-US" dirty="0">
                <a:solidFill>
                  <a:schemeClr val="tx2">
                    <a:lumMod val="75000"/>
                  </a:schemeClr>
                </a:solidFill>
              </a:rPr>
              <a:t>They also tend to differ on the significance they place on historical factors (</a:t>
            </a:r>
            <a:r>
              <a:rPr lang="en-US" dirty="0" err="1">
                <a:solidFill>
                  <a:schemeClr val="tx2">
                    <a:lumMod val="75000"/>
                  </a:schemeClr>
                </a:solidFill>
              </a:rPr>
              <a:t>eg</a:t>
            </a:r>
            <a:r>
              <a:rPr lang="en-US" dirty="0">
                <a:solidFill>
                  <a:schemeClr val="tx2">
                    <a:lumMod val="75000"/>
                  </a:schemeClr>
                </a:solidFill>
              </a:rPr>
              <a:t> colonialism) and contemporary factors (</a:t>
            </a:r>
            <a:r>
              <a:rPr lang="en-US" dirty="0" err="1">
                <a:solidFill>
                  <a:schemeClr val="tx2">
                    <a:lumMod val="75000"/>
                  </a:schemeClr>
                </a:solidFill>
              </a:rPr>
              <a:t>eg</a:t>
            </a:r>
            <a:r>
              <a:rPr lang="en-US" dirty="0">
                <a:solidFill>
                  <a:schemeClr val="tx2">
                    <a:lumMod val="75000"/>
                  </a:schemeClr>
                </a:solidFill>
              </a:rPr>
              <a:t> </a:t>
            </a:r>
            <a:r>
              <a:rPr lang="en-US" dirty="0" err="1">
                <a:solidFill>
                  <a:schemeClr val="tx2">
                    <a:lumMod val="75000"/>
                  </a:schemeClr>
                </a:solidFill>
              </a:rPr>
              <a:t>globalisation</a:t>
            </a:r>
            <a:r>
              <a:rPr lang="en-US" dirty="0">
                <a:solidFill>
                  <a:schemeClr val="tx2">
                    <a:lumMod val="75000"/>
                  </a:schemeClr>
                </a:solidFill>
              </a:rPr>
              <a:t>)</a:t>
            </a:r>
          </a:p>
          <a:p>
            <a:pPr>
              <a:lnSpc>
                <a:spcPct val="90000"/>
              </a:lnSpc>
            </a:pPr>
            <a:r>
              <a:rPr lang="en-US" dirty="0">
                <a:solidFill>
                  <a:schemeClr val="tx2">
                    <a:lumMod val="75000"/>
                  </a:schemeClr>
                </a:solidFill>
              </a:rPr>
              <a:t>Finally, they differ on the kinds of ‘solutions’ to inequality and poverty that are deemed most appropriate (</a:t>
            </a:r>
            <a:r>
              <a:rPr lang="en-US" dirty="0" err="1">
                <a:solidFill>
                  <a:schemeClr val="tx2">
                    <a:lumMod val="75000"/>
                  </a:schemeClr>
                </a:solidFill>
              </a:rPr>
              <a:t>eg</a:t>
            </a:r>
            <a:r>
              <a:rPr lang="en-US" dirty="0">
                <a:solidFill>
                  <a:schemeClr val="tx2">
                    <a:lumMod val="75000"/>
                  </a:schemeClr>
                </a:solidFill>
              </a:rPr>
              <a:t> greater integration with the global market/trade, or more focus on advancing human rights and reducing inequality)</a:t>
            </a:r>
          </a:p>
          <a:p>
            <a:pPr>
              <a:lnSpc>
                <a:spcPct val="90000"/>
              </a:lnSpc>
            </a:pPr>
            <a:endParaRPr lang="en-US" sz="1400" dirty="0">
              <a:solidFill>
                <a:schemeClr val="tx2">
                  <a:lumMod val="75000"/>
                </a:schemeClr>
              </a:solidFill>
            </a:endParaRPr>
          </a:p>
        </p:txBody>
      </p:sp>
    </p:spTree>
    <p:extLst>
      <p:ext uri="{BB962C8B-B14F-4D97-AF65-F5344CB8AC3E}">
        <p14:creationId xmlns:p14="http://schemas.microsoft.com/office/powerpoint/2010/main" val="25011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B5E3F-FCE2-4E3E-A24D-8DBFCCC87E34}"/>
              </a:ext>
            </a:extLst>
          </p:cNvPr>
          <p:cNvSpPr>
            <a:spLocks noGrp="1"/>
          </p:cNvSpPr>
          <p:nvPr>
            <p:ph type="title"/>
          </p:nvPr>
        </p:nvSpPr>
        <p:spPr>
          <a:xfrm>
            <a:off x="806195" y="804672"/>
            <a:ext cx="3521359" cy="5248656"/>
          </a:xfrm>
        </p:spPr>
        <p:txBody>
          <a:bodyPr vert="horz" lIns="91440" tIns="45720" rIns="91440" bIns="45720" rtlCol="0" anchor="ctr">
            <a:normAutofit/>
          </a:bodyPr>
          <a:lstStyle/>
          <a:p>
            <a:pPr algn="ctr"/>
            <a:r>
              <a:rPr lang="en-US" sz="3600" b="0" i="0" kern="1200" dirty="0">
                <a:solidFill>
                  <a:schemeClr val="tx2"/>
                </a:solidFill>
                <a:latin typeface="+mj-lt"/>
                <a:ea typeface="+mj-ea"/>
                <a:cs typeface="+mj-cs"/>
              </a:rPr>
              <a:t>Key historical developments in dominant explanations of global poverty</a:t>
            </a:r>
          </a:p>
        </p:txBody>
      </p:sp>
      <p:sp>
        <p:nvSpPr>
          <p:cNvPr id="3" name="Text Placeholder 2">
            <a:extLst>
              <a:ext uri="{FF2B5EF4-FFF2-40B4-BE49-F238E27FC236}">
                <a16:creationId xmlns:a16="http://schemas.microsoft.com/office/drawing/2014/main" id="{5E432E89-234A-458E-B3CF-452636456148}"/>
              </a:ext>
            </a:extLst>
          </p:cNvPr>
          <p:cNvSpPr>
            <a:spLocks noGrp="1"/>
          </p:cNvSpPr>
          <p:nvPr>
            <p:ph type="body" idx="1"/>
          </p:nvPr>
        </p:nvSpPr>
        <p:spPr>
          <a:xfrm>
            <a:off x="4214191" y="804671"/>
            <a:ext cx="7161600" cy="6053329"/>
          </a:xfrm>
        </p:spPr>
        <p:txBody>
          <a:bodyPr vert="horz" lIns="91440" tIns="45720" rIns="91440" bIns="45720" rtlCol="0" anchor="ctr">
            <a:normAutofit lnSpcReduction="10000"/>
          </a:bodyPr>
          <a:lstStyle/>
          <a:p>
            <a:pPr marL="0" indent="0">
              <a:lnSpc>
                <a:spcPct val="90000"/>
              </a:lnSpc>
            </a:pPr>
            <a:r>
              <a:rPr lang="en-US" dirty="0"/>
              <a:t>Hulme (2015, Ch 2) provides a detailed account of how dominant explanations of poverty at a global level (and in particular, poverty in ‘poor’, ‘3</a:t>
            </a:r>
            <a:r>
              <a:rPr lang="en-US" baseline="30000" dirty="0"/>
              <a:t>rd</a:t>
            </a:r>
            <a:r>
              <a:rPr lang="en-US" dirty="0"/>
              <a:t> world’ or ‘undeveloped’ countries) have altered over time:</a:t>
            </a:r>
          </a:p>
          <a:p>
            <a:pPr>
              <a:lnSpc>
                <a:spcPct val="90000"/>
              </a:lnSpc>
            </a:pPr>
            <a:r>
              <a:rPr lang="en-US" dirty="0"/>
              <a:t>Colonial period (18th – early 20</a:t>
            </a:r>
            <a:r>
              <a:rPr lang="en-US" baseline="30000" dirty="0"/>
              <a:t>th</a:t>
            </a:r>
            <a:r>
              <a:rPr lang="en-US" dirty="0"/>
              <a:t> century)  - early explanations for global poverty were based on notions of race and location – factors which were generally regarded as innate and largely unchangeable. Colonial powers gave little regard to poverty within their colonies </a:t>
            </a:r>
          </a:p>
          <a:p>
            <a:pPr>
              <a:lnSpc>
                <a:spcPct val="90000"/>
              </a:lnSpc>
            </a:pPr>
            <a:r>
              <a:rPr lang="en-US" dirty="0"/>
              <a:t>De-</a:t>
            </a:r>
            <a:r>
              <a:rPr lang="en-US" dirty="0" err="1"/>
              <a:t>colonisation</a:t>
            </a:r>
            <a:r>
              <a:rPr lang="en-US" dirty="0"/>
              <a:t>, </a:t>
            </a:r>
            <a:r>
              <a:rPr lang="en-US" dirty="0" err="1"/>
              <a:t>modernisation</a:t>
            </a:r>
            <a:r>
              <a:rPr lang="en-US" dirty="0"/>
              <a:t> and development (</a:t>
            </a:r>
            <a:r>
              <a:rPr lang="en-US" dirty="0" err="1"/>
              <a:t>1940s-60s</a:t>
            </a:r>
            <a:r>
              <a:rPr lang="en-US" dirty="0"/>
              <a:t>) – poverty in poor countries/regions viewed as stemming from lack of development and the continuation of ‘backward’ social structures and cultural practices. Accompanying the demise of colonialism, emphasis shifted to efforts aimed at modernizing poor countries (economically, technologically, politically, socially and culturally) and making them function more like rich/developed countries</a:t>
            </a:r>
          </a:p>
          <a:p>
            <a:pPr>
              <a:lnSpc>
                <a:spcPct val="90000"/>
              </a:lnSpc>
            </a:pPr>
            <a:r>
              <a:rPr lang="en-US" dirty="0"/>
              <a:t>Neoliberal </a:t>
            </a:r>
            <a:r>
              <a:rPr lang="en-US" dirty="0" err="1"/>
              <a:t>globalisation</a:t>
            </a:r>
            <a:r>
              <a:rPr lang="en-US" dirty="0"/>
              <a:t> (</a:t>
            </a:r>
            <a:r>
              <a:rPr lang="en-US" dirty="0" err="1"/>
              <a:t>1970s-1990s</a:t>
            </a:r>
            <a:r>
              <a:rPr lang="en-US" dirty="0"/>
              <a:t>) – ‘Washington consensus’ and policies of ‘structural/critical adjustment’ (see also Serr, 2013, 2017; Hilary 2013)</a:t>
            </a:r>
          </a:p>
          <a:p>
            <a:pPr>
              <a:lnSpc>
                <a:spcPct val="90000"/>
              </a:lnSpc>
            </a:pPr>
            <a:r>
              <a:rPr lang="en-US" dirty="0"/>
              <a:t>Contemporary period (</a:t>
            </a:r>
            <a:r>
              <a:rPr lang="en-US" dirty="0" err="1"/>
              <a:t>2000s</a:t>
            </a:r>
            <a:r>
              <a:rPr lang="en-US" dirty="0"/>
              <a:t>) – human development, sustainable development and multidimensional poverty</a:t>
            </a:r>
            <a:br>
              <a:rPr lang="en-US" dirty="0"/>
            </a:br>
            <a:endParaRPr lang="en-US" dirty="0"/>
          </a:p>
        </p:txBody>
      </p:sp>
    </p:spTree>
    <p:extLst>
      <p:ext uri="{BB962C8B-B14F-4D97-AF65-F5344CB8AC3E}">
        <p14:creationId xmlns:p14="http://schemas.microsoft.com/office/powerpoint/2010/main" val="198028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E461B-C7A7-42BD-8C56-9454557BF1EC}"/>
              </a:ext>
            </a:extLst>
          </p:cNvPr>
          <p:cNvSpPr>
            <a:spLocks noGrp="1"/>
          </p:cNvSpPr>
          <p:nvPr>
            <p:ph type="title"/>
          </p:nvPr>
        </p:nvSpPr>
        <p:spPr/>
        <p:txBody>
          <a:bodyPr/>
          <a:lstStyle/>
          <a:p>
            <a:endParaRPr lang="en-AU"/>
          </a:p>
        </p:txBody>
      </p:sp>
      <p:sp>
        <p:nvSpPr>
          <p:cNvPr id="3" name="Text Placeholder 2">
            <a:extLst>
              <a:ext uri="{FF2B5EF4-FFF2-40B4-BE49-F238E27FC236}">
                <a16:creationId xmlns:a16="http://schemas.microsoft.com/office/drawing/2014/main" id="{1E676573-F076-4E24-9295-27256A5D6728}"/>
              </a:ext>
            </a:extLst>
          </p:cNvPr>
          <p:cNvSpPr>
            <a:spLocks noGrp="1"/>
          </p:cNvSpPr>
          <p:nvPr>
            <p:ph type="body" idx="1"/>
          </p:nvPr>
        </p:nvSpPr>
        <p:spPr/>
        <p:txBody>
          <a:bodyPr/>
          <a:lstStyle/>
          <a:p>
            <a:r>
              <a:rPr lang="en-AU" sz="2000" dirty="0"/>
              <a:t>Hulme (2015 pp </a:t>
            </a:r>
            <a:r>
              <a:rPr lang="en-AU" dirty="0"/>
              <a:t>73-75</a:t>
            </a:r>
            <a:r>
              <a:rPr lang="en-AU" sz="2000" dirty="0"/>
              <a:t>) identifies three major explanations or conceptualisations of global poverty. Each of these can be broadly aligned with main theories of poverty:</a:t>
            </a:r>
          </a:p>
          <a:p>
            <a:pPr>
              <a:buFont typeface="+mj-lt"/>
              <a:buAutoNum type="arabicPeriod"/>
            </a:pPr>
            <a:r>
              <a:rPr lang="en-AU" sz="2000" dirty="0"/>
              <a:t>Global poverty is caused (or mainly caused) by a lack of economic growth because markets are constrained by state action and/or poor governance (aligns with individual theory)</a:t>
            </a:r>
          </a:p>
          <a:p>
            <a:pPr>
              <a:buFont typeface="+mj-lt"/>
              <a:buAutoNum type="arabicPeriod"/>
            </a:pPr>
            <a:r>
              <a:rPr lang="en-AU" sz="2000" dirty="0"/>
              <a:t>Global poverty is caused by contemporary capitalism, globalization and socio-economic inequality (aligns with structural/critical theory )</a:t>
            </a:r>
          </a:p>
          <a:p>
            <a:pPr>
              <a:buFont typeface="+mj-lt"/>
              <a:buAutoNum type="arabicPeriod"/>
            </a:pPr>
            <a:r>
              <a:rPr lang="en-AU" sz="2000" dirty="0"/>
              <a:t>Global poverty is caused by a lack of growth in poor countries (because of lack of access to finance and technology) and a lack of compassion (charity, morality, fairness) in rich countries. Both the market and the state, in rich and poor countries, are jointly responsible (aligns with multidimensional theory)</a:t>
            </a:r>
          </a:p>
        </p:txBody>
      </p:sp>
    </p:spTree>
    <p:extLst>
      <p:ext uri="{BB962C8B-B14F-4D97-AF65-F5344CB8AC3E}">
        <p14:creationId xmlns:p14="http://schemas.microsoft.com/office/powerpoint/2010/main" val="327333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7" name="Group 48">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50"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51"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2"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53"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4"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5"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6"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7"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8"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9"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60"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61"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88" name="Group 62">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64"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5"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6"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7"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8"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9"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70"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71"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72"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73"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4"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5"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89" name="Rectangle 76">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0"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91" name="Rectangle 80">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82">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2373E79-3802-4362-87D7-641FC6A3EF61}"/>
              </a:ext>
            </a:extLst>
          </p:cNvPr>
          <p:cNvSpPr>
            <a:spLocks noGrp="1"/>
          </p:cNvSpPr>
          <p:nvPr>
            <p:ph type="title"/>
          </p:nvPr>
        </p:nvSpPr>
        <p:spPr>
          <a:xfrm>
            <a:off x="1843391" y="624110"/>
            <a:ext cx="9383408" cy="1280890"/>
          </a:xfrm>
        </p:spPr>
        <p:txBody>
          <a:bodyPr vert="horz" lIns="91440" tIns="45720" rIns="91440" bIns="45720" rtlCol="0" anchor="t">
            <a:normAutofit/>
          </a:bodyPr>
          <a:lstStyle/>
          <a:p>
            <a:r>
              <a:rPr lang="en-US" b="0" i="0" cap="all">
                <a:solidFill>
                  <a:srgbClr val="FFFFFF"/>
                </a:solidFill>
                <a:effectLst/>
              </a:rPr>
              <a:t>Individual theory as an explanation for global poverty</a:t>
            </a:r>
            <a:endParaRPr lang="en-US" b="0" i="0" cap="all" dirty="0">
              <a:solidFill>
                <a:srgbClr val="FFFFFF"/>
              </a:solidFill>
              <a:effectLst/>
            </a:endParaRPr>
          </a:p>
        </p:txBody>
      </p:sp>
      <p:sp>
        <p:nvSpPr>
          <p:cNvPr id="93"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962840DB-1000-42F5-A497-CDE98D9AB4BE}"/>
              </a:ext>
            </a:extLst>
          </p:cNvPr>
          <p:cNvSpPr>
            <a:spLocks noGrp="1"/>
          </p:cNvSpPr>
          <p:nvPr>
            <p:ph type="body" idx="1"/>
          </p:nvPr>
        </p:nvSpPr>
        <p:spPr>
          <a:xfrm>
            <a:off x="502391" y="2623929"/>
            <a:ext cx="10724409" cy="3993801"/>
          </a:xfrm>
        </p:spPr>
        <p:txBody>
          <a:bodyPr vert="horz" lIns="91440" tIns="45720" rIns="91440" bIns="45720" rtlCol="0">
            <a:normAutofit lnSpcReduction="10000"/>
          </a:bodyPr>
          <a:lstStyle/>
          <a:p>
            <a:pPr>
              <a:lnSpc>
                <a:spcPct val="90000"/>
              </a:lnSpc>
            </a:pPr>
            <a:endParaRPr lang="en-US" sz="1000" dirty="0"/>
          </a:p>
          <a:p>
            <a:pPr>
              <a:lnSpc>
                <a:spcPct val="90000"/>
              </a:lnSpc>
            </a:pPr>
            <a:r>
              <a:rPr lang="en-US" sz="1400" dirty="0"/>
              <a:t>Previously in this subject, individual theories of poverty have been discussed in relation to the situations experienced by individuals and groups in ‘rich’, developed countries like Australia, whereby the main ‘causes’ of poverty are located at the individual level (</a:t>
            </a:r>
            <a:r>
              <a:rPr lang="en-US" sz="1400" dirty="0" err="1"/>
              <a:t>eg</a:t>
            </a:r>
            <a:r>
              <a:rPr lang="en-US" sz="1400" dirty="0"/>
              <a:t> </a:t>
            </a:r>
            <a:r>
              <a:rPr lang="en-US" sz="1400" dirty="0" err="1"/>
              <a:t>behaviours</a:t>
            </a:r>
            <a:r>
              <a:rPr lang="en-US" sz="1400" dirty="0"/>
              <a:t>, attitudes, morals, attributes of poor people/groups themselves). </a:t>
            </a:r>
          </a:p>
          <a:p>
            <a:pPr>
              <a:lnSpc>
                <a:spcPct val="90000"/>
              </a:lnSpc>
            </a:pPr>
            <a:r>
              <a:rPr lang="en-US" sz="1400" dirty="0"/>
              <a:t>Solutions to poverty then tend to focus on the need for individuals to change their attitudes, </a:t>
            </a:r>
            <a:r>
              <a:rPr lang="en-US" sz="1400" dirty="0" err="1"/>
              <a:t>behaviours</a:t>
            </a:r>
            <a:r>
              <a:rPr lang="en-US" sz="1400" dirty="0"/>
              <a:t> etc. Consequently, the structural/critical aspects of poverty are largely disregarded (</a:t>
            </a:r>
            <a:r>
              <a:rPr lang="en-US" sz="1400" dirty="0" err="1"/>
              <a:t>ie</a:t>
            </a:r>
            <a:r>
              <a:rPr lang="en-US" sz="1400" dirty="0"/>
              <a:t> not viewed as the main causes of poverty) or taken as inevitable and overall positive features of modern societies to which individuals must adapt (</a:t>
            </a:r>
            <a:r>
              <a:rPr lang="en-US" sz="1400" dirty="0" err="1"/>
              <a:t>ie</a:t>
            </a:r>
            <a:r>
              <a:rPr lang="en-US" sz="1400" dirty="0"/>
              <a:t> competitive capitalist economy; basic welfare system based on ‘mutual obligation’; </a:t>
            </a:r>
            <a:r>
              <a:rPr lang="en-US" sz="1400" dirty="0" err="1"/>
              <a:t>globalisation</a:t>
            </a:r>
            <a:r>
              <a:rPr lang="en-US" sz="1400" dirty="0"/>
              <a:t> </a:t>
            </a:r>
            <a:r>
              <a:rPr lang="en-US" sz="1400" dirty="0" err="1"/>
              <a:t>etc</a:t>
            </a:r>
            <a:r>
              <a:rPr lang="en-US" sz="1400" dirty="0"/>
              <a:t>)</a:t>
            </a:r>
          </a:p>
          <a:p>
            <a:pPr>
              <a:lnSpc>
                <a:spcPct val="90000"/>
              </a:lnSpc>
            </a:pPr>
            <a:r>
              <a:rPr lang="en-US" sz="1400" dirty="0"/>
              <a:t>Extending on this, when examining poverty at the global level, similar ideas/values/beliefs are directed at individual countries or regions. That is, countries with high levels of poverty are viewed as being largely responsible for the situation within their country – poverty is mainly viewed as a consequence of ‘internal factors’ (natural environment, geography, war/conflict, corruption and poor governance, lack of development </a:t>
            </a:r>
            <a:r>
              <a:rPr lang="en-US" sz="1400" dirty="0" err="1"/>
              <a:t>etc</a:t>
            </a:r>
            <a:r>
              <a:rPr lang="en-US" sz="1400" dirty="0"/>
              <a:t>)</a:t>
            </a:r>
          </a:p>
          <a:p>
            <a:pPr>
              <a:lnSpc>
                <a:spcPct val="90000"/>
              </a:lnSpc>
            </a:pPr>
            <a:r>
              <a:rPr lang="en-US" sz="1400" dirty="0"/>
              <a:t>Central to individual theory (whether applied at the individual or global level) and associated ideology, is the belief that the capitalist economic system, free markets and </a:t>
            </a:r>
            <a:r>
              <a:rPr lang="en-US" sz="1400" dirty="0" err="1"/>
              <a:t>globalisation</a:t>
            </a:r>
            <a:r>
              <a:rPr lang="en-US" sz="1400" dirty="0"/>
              <a:t> provide the best avenue for creating wealth and opportunities. Further, fostering participation in the economy thereby provides the best avenue to address poverty. </a:t>
            </a:r>
          </a:p>
          <a:p>
            <a:pPr>
              <a:lnSpc>
                <a:spcPct val="90000"/>
              </a:lnSpc>
            </a:pPr>
            <a:r>
              <a:rPr lang="en-US" sz="1400" dirty="0"/>
              <a:t>Poorer countries and regions are therefore encouraged to address their ‘internal’ problems whilst also embracing further engagement in the global economy and associated development opportunities </a:t>
            </a:r>
          </a:p>
          <a:p>
            <a:pPr>
              <a:lnSpc>
                <a:spcPct val="90000"/>
              </a:lnSpc>
            </a:pPr>
            <a:r>
              <a:rPr lang="en-US" sz="1400" dirty="0"/>
              <a:t>(See Hulme 2015, Ch 2, pp. </a:t>
            </a:r>
            <a:r>
              <a:rPr lang="en-US" sz="1400"/>
              <a:t>70-75</a:t>
            </a:r>
            <a:r>
              <a:rPr lang="en-US" sz="1400" dirty="0"/>
              <a:t>; </a:t>
            </a:r>
            <a:r>
              <a:rPr lang="en-US" sz="1400" dirty="0" err="1"/>
              <a:t>Spicker</a:t>
            </a:r>
            <a:r>
              <a:rPr lang="en-US" sz="1400" dirty="0"/>
              <a:t> 2020, Ch 11).  </a:t>
            </a:r>
          </a:p>
          <a:p>
            <a:pPr>
              <a:lnSpc>
                <a:spcPct val="90000"/>
              </a:lnSpc>
            </a:pPr>
            <a:endParaRPr lang="en-US" sz="1000" dirty="0"/>
          </a:p>
        </p:txBody>
      </p:sp>
    </p:spTree>
    <p:extLst>
      <p:ext uri="{BB962C8B-B14F-4D97-AF65-F5344CB8AC3E}">
        <p14:creationId xmlns:p14="http://schemas.microsoft.com/office/powerpoint/2010/main" val="553026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0"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9B88B625-C093-45EA-B1F1-F068078A33C8}"/>
              </a:ext>
            </a:extLst>
          </p:cNvPr>
          <p:cNvSpPr>
            <a:spLocks noGrp="1"/>
          </p:cNvSpPr>
          <p:nvPr>
            <p:ph type="title"/>
          </p:nvPr>
        </p:nvSpPr>
        <p:spPr>
          <a:xfrm>
            <a:off x="1843391" y="624110"/>
            <a:ext cx="9383408" cy="1280890"/>
          </a:xfrm>
        </p:spPr>
        <p:txBody>
          <a:bodyPr vert="horz" lIns="91440" tIns="45720" rIns="91440" bIns="45720" rtlCol="0" anchor="t">
            <a:normAutofit/>
          </a:bodyPr>
          <a:lstStyle/>
          <a:p>
            <a:r>
              <a:rPr lang="en-US" b="0" i="0">
                <a:solidFill>
                  <a:srgbClr val="FFFFFF"/>
                </a:solidFill>
              </a:rPr>
              <a:t>Multidimensional theory as an explanation for global poverty</a:t>
            </a:r>
          </a:p>
        </p:txBody>
      </p:sp>
      <p:sp>
        <p:nvSpPr>
          <p:cNvPr id="44"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628DEAED-F0BF-45EA-8EF1-AA095B1CAD67}"/>
              </a:ext>
            </a:extLst>
          </p:cNvPr>
          <p:cNvSpPr>
            <a:spLocks noGrp="1"/>
          </p:cNvSpPr>
          <p:nvPr>
            <p:ph type="body" idx="1"/>
          </p:nvPr>
        </p:nvSpPr>
        <p:spPr>
          <a:xfrm>
            <a:off x="256307" y="2623930"/>
            <a:ext cx="10970493" cy="4222154"/>
          </a:xfrm>
        </p:spPr>
        <p:txBody>
          <a:bodyPr vert="horz" lIns="91440" tIns="45720" rIns="91440" bIns="45720" rtlCol="0">
            <a:normAutofit/>
          </a:bodyPr>
          <a:lstStyle/>
          <a:p>
            <a:pPr>
              <a:lnSpc>
                <a:spcPct val="90000"/>
              </a:lnSpc>
            </a:pPr>
            <a:r>
              <a:rPr lang="en-US" sz="1700" dirty="0"/>
              <a:t>As described previously in the subject, multidimensional theory draws upon some key ideas from both individual and structural/critical theories but combines them in manner that is unique and which arguably offers a more contemporary and holistic explanation and approach to poverty.</a:t>
            </a:r>
          </a:p>
          <a:p>
            <a:pPr>
              <a:lnSpc>
                <a:spcPct val="90000"/>
              </a:lnSpc>
            </a:pPr>
            <a:r>
              <a:rPr lang="en-US" sz="1700" dirty="0"/>
              <a:t>In recent decades, multidimensional theories have become increasingly influential, informing thinking and responses to poverty in both developed (</a:t>
            </a:r>
            <a:r>
              <a:rPr lang="en-US" sz="1700" dirty="0" err="1"/>
              <a:t>eg</a:t>
            </a:r>
            <a:r>
              <a:rPr lang="en-US" sz="1700" dirty="0"/>
              <a:t> Australia and similar countries) and developing countries.</a:t>
            </a:r>
          </a:p>
          <a:p>
            <a:pPr>
              <a:lnSpc>
                <a:spcPct val="90000"/>
              </a:lnSpc>
            </a:pPr>
            <a:r>
              <a:rPr lang="en-US" sz="1700" dirty="0"/>
              <a:t>Multidimensional theory is concerned with the interaction of multiple issues in creating conditions of poverty (whether in developed or developing countries), and with both the commonalities and differences in how poverty is experienced (</a:t>
            </a:r>
            <a:r>
              <a:rPr lang="en-US" sz="1700" dirty="0" err="1"/>
              <a:t>eg</a:t>
            </a:r>
            <a:r>
              <a:rPr lang="en-US" sz="1700" dirty="0"/>
              <a:t> differences between genders, cultures, ages, locations </a:t>
            </a:r>
            <a:r>
              <a:rPr lang="en-US" sz="1700" dirty="0" err="1"/>
              <a:t>etc</a:t>
            </a:r>
            <a:r>
              <a:rPr lang="en-US" sz="1700" dirty="0"/>
              <a:t> as well as subjective/lived experiences)</a:t>
            </a:r>
          </a:p>
          <a:p>
            <a:pPr>
              <a:lnSpc>
                <a:spcPct val="90000"/>
              </a:lnSpc>
            </a:pPr>
            <a:r>
              <a:rPr lang="en-US" sz="1700" dirty="0"/>
              <a:t>Importantly, global poverty is not viewed as being solely about material dimensions (</a:t>
            </a:r>
            <a:r>
              <a:rPr lang="en-US" sz="1700" dirty="0" err="1"/>
              <a:t>eg</a:t>
            </a:r>
            <a:r>
              <a:rPr lang="en-US" sz="1700" dirty="0"/>
              <a:t> income, wealth), but rather as comprising multiple and intersecting dimensions. Addressing poverty therefore requires action on each of these dimensions</a:t>
            </a:r>
          </a:p>
          <a:p>
            <a:pPr>
              <a:lnSpc>
                <a:spcPct val="90000"/>
              </a:lnSpc>
            </a:pPr>
            <a:r>
              <a:rPr lang="en-US" sz="1700" dirty="0"/>
              <a:t>(See Hulme 2015, pp. 77-88).</a:t>
            </a:r>
          </a:p>
        </p:txBody>
      </p:sp>
    </p:spTree>
    <p:extLst>
      <p:ext uri="{BB962C8B-B14F-4D97-AF65-F5344CB8AC3E}">
        <p14:creationId xmlns:p14="http://schemas.microsoft.com/office/powerpoint/2010/main" val="400495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0"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9B88B625-C093-45EA-B1F1-F068078A33C8}"/>
              </a:ext>
            </a:extLst>
          </p:cNvPr>
          <p:cNvSpPr>
            <a:spLocks noGrp="1"/>
          </p:cNvSpPr>
          <p:nvPr>
            <p:ph type="title"/>
          </p:nvPr>
        </p:nvSpPr>
        <p:spPr>
          <a:xfrm>
            <a:off x="1843391" y="624110"/>
            <a:ext cx="9383408" cy="1280890"/>
          </a:xfrm>
        </p:spPr>
        <p:txBody>
          <a:bodyPr vert="horz" lIns="91440" tIns="45720" rIns="91440" bIns="45720" rtlCol="0" anchor="t">
            <a:normAutofit/>
          </a:bodyPr>
          <a:lstStyle/>
          <a:p>
            <a:r>
              <a:rPr lang="en-US" b="0" i="0">
                <a:solidFill>
                  <a:srgbClr val="FFFFFF"/>
                </a:solidFill>
              </a:rPr>
              <a:t>Multidimensional theory as an explanation for global poverty</a:t>
            </a:r>
          </a:p>
        </p:txBody>
      </p:sp>
      <p:sp>
        <p:nvSpPr>
          <p:cNvPr id="44"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628DEAED-F0BF-45EA-8EF1-AA095B1CAD67}"/>
              </a:ext>
            </a:extLst>
          </p:cNvPr>
          <p:cNvSpPr>
            <a:spLocks noGrp="1"/>
          </p:cNvSpPr>
          <p:nvPr>
            <p:ph type="body" idx="1"/>
          </p:nvPr>
        </p:nvSpPr>
        <p:spPr>
          <a:xfrm>
            <a:off x="256307" y="2623930"/>
            <a:ext cx="10970493" cy="4222154"/>
          </a:xfrm>
        </p:spPr>
        <p:txBody>
          <a:bodyPr vert="horz" lIns="91440" tIns="45720" rIns="91440" bIns="45720" rtlCol="0">
            <a:normAutofit/>
          </a:bodyPr>
          <a:lstStyle/>
          <a:p>
            <a:r>
              <a:rPr lang="en-AU" dirty="0"/>
              <a:t>Hulme (2015, p. 78) describes global poverty as “a complex problem, involving economic, political and social factors whose interaction varies at different times in different places”</a:t>
            </a:r>
          </a:p>
          <a:p>
            <a:r>
              <a:rPr lang="en-AU" dirty="0"/>
              <a:t>Hulme notes that a range of “common features” characterise the literature concerned with global poverty from a multidimensional perspective including:</a:t>
            </a:r>
          </a:p>
          <a:p>
            <a:pPr lvl="1"/>
            <a:r>
              <a:rPr lang="en-AU" dirty="0"/>
              <a:t>Capitalism (globalization) is viewed neither as purely a hero or a villain—its impacts depend on country-specific factors and the ways in which individual countries select policies to manage the opportunities and problems presented by globalization.</a:t>
            </a:r>
          </a:p>
          <a:p>
            <a:pPr lvl="1"/>
            <a:r>
              <a:rPr lang="en-AU" dirty="0"/>
              <a:t> Historical factors are seen as very important, especially processes of state formation, the composition of the domestic polity, levels of conflict, the structure of the economy and the forms of international linkage.</a:t>
            </a:r>
          </a:p>
          <a:p>
            <a:pPr lvl="1"/>
            <a:r>
              <a:rPr lang="en-AU" dirty="0"/>
              <a:t> The state as a significant player with governance and/or institutions and/or politics and/or class relations as a key factor for explaining the present situation and assessing future prospects.</a:t>
            </a:r>
          </a:p>
        </p:txBody>
      </p:sp>
    </p:spTree>
    <p:extLst>
      <p:ext uri="{BB962C8B-B14F-4D97-AF65-F5344CB8AC3E}">
        <p14:creationId xmlns:p14="http://schemas.microsoft.com/office/powerpoint/2010/main" val="3922502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0"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9B88B625-C093-45EA-B1F1-F068078A33C8}"/>
              </a:ext>
            </a:extLst>
          </p:cNvPr>
          <p:cNvSpPr>
            <a:spLocks noGrp="1"/>
          </p:cNvSpPr>
          <p:nvPr>
            <p:ph type="title"/>
          </p:nvPr>
        </p:nvSpPr>
        <p:spPr>
          <a:xfrm>
            <a:off x="1843391" y="624110"/>
            <a:ext cx="9383408" cy="1280890"/>
          </a:xfrm>
        </p:spPr>
        <p:txBody>
          <a:bodyPr vert="horz" lIns="91440" tIns="45720" rIns="91440" bIns="45720" rtlCol="0" anchor="t">
            <a:normAutofit/>
          </a:bodyPr>
          <a:lstStyle/>
          <a:p>
            <a:r>
              <a:rPr lang="en-AU" dirty="0">
                <a:solidFill>
                  <a:schemeClr val="bg1"/>
                </a:solidFill>
              </a:rPr>
              <a:t>Multidimensional theory – Amartya Sen’s ‘Capabilities Approach</a:t>
            </a:r>
            <a:r>
              <a:rPr lang="en-AU" dirty="0"/>
              <a:t>’</a:t>
            </a:r>
            <a:endParaRPr lang="en-US" b="0" i="0" dirty="0">
              <a:solidFill>
                <a:srgbClr val="FFFFFF"/>
              </a:solidFill>
            </a:endParaRPr>
          </a:p>
        </p:txBody>
      </p:sp>
      <p:sp>
        <p:nvSpPr>
          <p:cNvPr id="44"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628DEAED-F0BF-45EA-8EF1-AA095B1CAD67}"/>
              </a:ext>
            </a:extLst>
          </p:cNvPr>
          <p:cNvSpPr>
            <a:spLocks noGrp="1"/>
          </p:cNvSpPr>
          <p:nvPr>
            <p:ph type="body" idx="1"/>
          </p:nvPr>
        </p:nvSpPr>
        <p:spPr>
          <a:xfrm>
            <a:off x="256307" y="2623930"/>
            <a:ext cx="10970493" cy="4222154"/>
          </a:xfrm>
        </p:spPr>
        <p:txBody>
          <a:bodyPr vert="horz" lIns="91440" tIns="45720" rIns="91440" bIns="45720" rtlCol="0">
            <a:normAutofit fontScale="77500" lnSpcReduction="20000"/>
          </a:bodyPr>
          <a:lstStyle/>
          <a:p>
            <a:pPr marL="0" indent="0">
              <a:lnSpc>
                <a:spcPct val="90000"/>
              </a:lnSpc>
            </a:pPr>
            <a:r>
              <a:rPr lang="en-US" b="1" i="1" dirty="0"/>
              <a:t>“Poverty is, in many ways, the worst form of human deprivation. It can involve not only the lack of necessities of material well-being, but also the denial of opportunities of living a tolerable life. The lives could be prematurely shortened, made hard, painful or hazardous, deprived of understanding and dignity, confidence and self-respect. It is ultimately in the poverty of the lives that people can lead that poverty manifests itself” </a:t>
            </a:r>
            <a:r>
              <a:rPr lang="en-US" dirty="0"/>
              <a:t>(Anand &amp; Sen, 1997 pp. 4-5).</a:t>
            </a:r>
            <a:endParaRPr lang="en-AU" dirty="0"/>
          </a:p>
          <a:p>
            <a:pPr>
              <a:lnSpc>
                <a:spcPct val="90000"/>
              </a:lnSpc>
              <a:buFont typeface="Arial" panose="020B0604020202020204" pitchFamily="34" charset="0"/>
              <a:buChar char="•"/>
            </a:pPr>
            <a:r>
              <a:rPr lang="en-AU" dirty="0"/>
              <a:t>Amartya Sen’s highly influential ‘capabilities’ approach to development is based on a multidimensional theory of poverty </a:t>
            </a:r>
          </a:p>
          <a:p>
            <a:pPr>
              <a:lnSpc>
                <a:spcPct val="90000"/>
              </a:lnSpc>
              <a:buFont typeface="Arial" panose="020B0604020202020204" pitchFamily="34" charset="0"/>
              <a:buChar char="•"/>
            </a:pPr>
            <a:r>
              <a:rPr lang="en-AU" dirty="0"/>
              <a:t>Sen’s approach was based on a critique of traditional forms of welfare economics, and heavily influenced by human rights and humanist principles. This was then extended to look at issues of global poverty, development and well-being</a:t>
            </a:r>
          </a:p>
          <a:p>
            <a:pPr>
              <a:lnSpc>
                <a:spcPct val="90000"/>
              </a:lnSpc>
              <a:buFont typeface="Arial" panose="020B0604020202020204" pitchFamily="34" charset="0"/>
              <a:buChar char="•"/>
            </a:pPr>
            <a:r>
              <a:rPr lang="en-AU" dirty="0"/>
              <a:t>This approach brings together structural/critical aspects (</a:t>
            </a:r>
            <a:r>
              <a:rPr lang="en-AU" dirty="0" err="1"/>
              <a:t>eg</a:t>
            </a:r>
            <a:r>
              <a:rPr lang="en-AU" dirty="0"/>
              <a:t> the functions of globalisation and global governance), local aspects (</a:t>
            </a:r>
            <a:r>
              <a:rPr lang="en-AU" dirty="0" err="1"/>
              <a:t>eg</a:t>
            </a:r>
            <a:r>
              <a:rPr lang="en-AU" dirty="0"/>
              <a:t> governance, geography etc)  and individual aspects (agency, abilities, motivations etc) into a </a:t>
            </a:r>
            <a:r>
              <a:rPr lang="en-AU" i="1" dirty="0"/>
              <a:t>multidimensional</a:t>
            </a:r>
            <a:r>
              <a:rPr lang="en-AU" dirty="0"/>
              <a:t> understanding of poverty</a:t>
            </a:r>
          </a:p>
          <a:p>
            <a:pPr>
              <a:lnSpc>
                <a:spcPct val="90000"/>
              </a:lnSpc>
              <a:buFont typeface="Arial" panose="020B0604020202020204" pitchFamily="34" charset="0"/>
              <a:buChar char="•"/>
            </a:pPr>
            <a:r>
              <a:rPr lang="en-AU" dirty="0"/>
              <a:t>Sen’s capabilities approach has been particularly influential in shaping the shift of the UN towards its focus on the Human Development Index</a:t>
            </a:r>
          </a:p>
          <a:p>
            <a:pPr>
              <a:lnSpc>
                <a:spcPct val="90000"/>
              </a:lnSpc>
              <a:buFont typeface="Arial" panose="020B0604020202020204" pitchFamily="34" charset="0"/>
              <a:buChar char="•"/>
            </a:pPr>
            <a:r>
              <a:rPr lang="en-AU" dirty="0"/>
              <a:t>As noted by Hulme (2015) “Sen’s writing on capabilities helped shape the content of the </a:t>
            </a:r>
            <a:r>
              <a:rPr lang="en-AU" dirty="0" err="1"/>
              <a:t>MDGs</a:t>
            </a:r>
            <a:r>
              <a:rPr lang="en-AU" dirty="0"/>
              <a:t> in arguing for a multidimensional conceptualization of poverty”, (p. 145) </a:t>
            </a:r>
          </a:p>
          <a:p>
            <a:pPr>
              <a:lnSpc>
                <a:spcPct val="90000"/>
              </a:lnSpc>
              <a:buFont typeface="Arial" panose="020B0604020202020204" pitchFamily="34" charset="0"/>
              <a:buChar char="•"/>
            </a:pPr>
            <a:r>
              <a:rPr lang="en-AU" dirty="0"/>
              <a:t>Sen’s focus is on maximising </a:t>
            </a:r>
            <a:r>
              <a:rPr lang="en-AU" i="1" dirty="0"/>
              <a:t>human development</a:t>
            </a:r>
            <a:r>
              <a:rPr lang="en-AU" dirty="0"/>
              <a:t>, a key element of which is eliminating experiences of poverty – which affects a person’s </a:t>
            </a:r>
            <a:r>
              <a:rPr lang="en-AU" i="1" dirty="0" err="1"/>
              <a:t>functionings</a:t>
            </a:r>
            <a:r>
              <a:rPr lang="en-AU" dirty="0"/>
              <a:t> (the various things – both material and non-material - that are deemed of value to humans) and therefore deprives them of their </a:t>
            </a:r>
            <a:r>
              <a:rPr lang="en-AU" i="1" dirty="0"/>
              <a:t>freedom</a:t>
            </a:r>
            <a:r>
              <a:rPr lang="en-AU" dirty="0"/>
              <a:t> or </a:t>
            </a:r>
            <a:r>
              <a:rPr lang="en-AU" i="1" dirty="0"/>
              <a:t>capability</a:t>
            </a:r>
            <a:r>
              <a:rPr lang="en-AU" dirty="0"/>
              <a:t> to enjoy fulfilling lives and achieve their full potential as human beings</a:t>
            </a:r>
          </a:p>
          <a:p>
            <a:pPr>
              <a:lnSpc>
                <a:spcPct val="90000"/>
              </a:lnSpc>
              <a:buFont typeface="Arial" panose="020B0604020202020204" pitchFamily="34" charset="0"/>
              <a:buChar char="•"/>
            </a:pPr>
            <a:r>
              <a:rPr lang="en-US" b="1" dirty="0"/>
              <a:t>(See Lister, 2004 pp 15-20 &amp; </a:t>
            </a:r>
            <a:r>
              <a:rPr lang="en-AU" b="1" dirty="0"/>
              <a:t>Hulme 2015 pp 66-68 for further discussion of Sen’s capabilities approach) </a:t>
            </a:r>
          </a:p>
        </p:txBody>
      </p:sp>
    </p:spTree>
    <p:extLst>
      <p:ext uri="{BB962C8B-B14F-4D97-AF65-F5344CB8AC3E}">
        <p14:creationId xmlns:p14="http://schemas.microsoft.com/office/powerpoint/2010/main" val="1881151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0" name="Rectangle 39">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9B88B625-C093-45EA-B1F1-F068078A33C8}"/>
              </a:ext>
            </a:extLst>
          </p:cNvPr>
          <p:cNvSpPr>
            <a:spLocks noGrp="1"/>
          </p:cNvSpPr>
          <p:nvPr>
            <p:ph type="title"/>
          </p:nvPr>
        </p:nvSpPr>
        <p:spPr>
          <a:xfrm>
            <a:off x="1843391" y="624110"/>
            <a:ext cx="9383408" cy="1280890"/>
          </a:xfrm>
        </p:spPr>
        <p:txBody>
          <a:bodyPr vert="horz" lIns="91440" tIns="45720" rIns="91440" bIns="45720" rtlCol="0" anchor="t">
            <a:normAutofit/>
          </a:bodyPr>
          <a:lstStyle/>
          <a:p>
            <a:r>
              <a:rPr lang="en-AU" dirty="0">
                <a:solidFill>
                  <a:schemeClr val="bg1"/>
                </a:solidFill>
              </a:rPr>
              <a:t>Multidimensional theory – </a:t>
            </a:r>
            <a:r>
              <a:rPr lang="en-AU" dirty="0" err="1">
                <a:solidFill>
                  <a:schemeClr val="bg1"/>
                </a:solidFill>
              </a:rPr>
              <a:t>Spicker</a:t>
            </a:r>
            <a:r>
              <a:rPr lang="en-AU" dirty="0">
                <a:solidFill>
                  <a:schemeClr val="bg1"/>
                </a:solidFill>
              </a:rPr>
              <a:t> </a:t>
            </a:r>
            <a:endParaRPr lang="en-US" b="0" i="0" dirty="0">
              <a:solidFill>
                <a:srgbClr val="FFFFFF"/>
              </a:solidFill>
            </a:endParaRPr>
          </a:p>
        </p:txBody>
      </p:sp>
      <p:sp>
        <p:nvSpPr>
          <p:cNvPr id="44"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Text Placeholder 2">
            <a:extLst>
              <a:ext uri="{FF2B5EF4-FFF2-40B4-BE49-F238E27FC236}">
                <a16:creationId xmlns:a16="http://schemas.microsoft.com/office/drawing/2014/main" id="{628DEAED-F0BF-45EA-8EF1-AA095B1CAD67}"/>
              </a:ext>
            </a:extLst>
          </p:cNvPr>
          <p:cNvSpPr>
            <a:spLocks noGrp="1"/>
          </p:cNvSpPr>
          <p:nvPr>
            <p:ph type="body" idx="1"/>
          </p:nvPr>
        </p:nvSpPr>
        <p:spPr>
          <a:xfrm>
            <a:off x="256308" y="2330351"/>
            <a:ext cx="6883402" cy="4515733"/>
          </a:xfrm>
        </p:spPr>
        <p:txBody>
          <a:bodyPr vert="horz" lIns="91440" tIns="45720" rIns="91440" bIns="45720" rtlCol="0">
            <a:normAutofit lnSpcReduction="10000"/>
          </a:bodyPr>
          <a:lstStyle/>
          <a:p>
            <a:pPr marL="0" indent="0">
              <a:lnSpc>
                <a:spcPct val="90000"/>
              </a:lnSpc>
              <a:buNone/>
            </a:pPr>
            <a:r>
              <a:rPr lang="en-AU" dirty="0"/>
              <a:t>Another example of multidimensional theory is provided by </a:t>
            </a:r>
            <a:r>
              <a:rPr lang="en-AU" dirty="0" err="1"/>
              <a:t>Spicker</a:t>
            </a:r>
            <a:r>
              <a:rPr lang="en-AU" dirty="0"/>
              <a:t> (2007; 2020), who suggests that we need to consider issues </a:t>
            </a:r>
            <a:r>
              <a:rPr lang="en-AU" i="1" dirty="0"/>
              <a:t>both </a:t>
            </a:r>
            <a:r>
              <a:rPr lang="en-AU" dirty="0"/>
              <a:t>within poor countries/regions themselves (internal) and problems resulting from their relationship with the wider world (relational). He argues that differences between countries who are often grouped together as ‘poor’ or ‘underdeveloped’ can be overlooked. Therefore examining both ‘internal’ and ‘relational’ factors of individual countries or regions is important in contributing to our overall understanding of global poverty as a multidimensional problem.</a:t>
            </a:r>
          </a:p>
          <a:p>
            <a:pPr marL="0" indent="0">
              <a:lnSpc>
                <a:spcPct val="90000"/>
              </a:lnSpc>
              <a:buNone/>
            </a:pPr>
            <a:endParaRPr lang="en-AU" dirty="0"/>
          </a:p>
          <a:p>
            <a:pPr marL="0" indent="0">
              <a:lnSpc>
                <a:spcPct val="90000"/>
              </a:lnSpc>
              <a:buNone/>
            </a:pPr>
            <a:r>
              <a:rPr lang="en-AU" i="1" dirty="0"/>
              <a:t>It is very disputable whether the problems of poor countries can ever be understood solely in terms of the country itself. These countries do not exist in isolation from others: while it is difficult to argue against the view that countries like Haiti, Congo or Somalia have been misgoverned, it is no less true that they have suffered at the hands of others, particularly the colonial powers. </a:t>
            </a:r>
            <a:r>
              <a:rPr lang="en-AU" dirty="0"/>
              <a:t>(</a:t>
            </a:r>
            <a:r>
              <a:rPr lang="en-AU" dirty="0" err="1"/>
              <a:t>Spicker</a:t>
            </a:r>
            <a:r>
              <a:rPr lang="en-AU" dirty="0"/>
              <a:t>, 2020, Ch 11)</a:t>
            </a:r>
          </a:p>
          <a:p>
            <a:pPr marL="0" indent="0">
              <a:lnSpc>
                <a:spcPct val="90000"/>
              </a:lnSpc>
              <a:buNone/>
            </a:pPr>
            <a:endParaRPr lang="en-AU" b="1" dirty="0"/>
          </a:p>
        </p:txBody>
      </p:sp>
      <p:graphicFrame>
        <p:nvGraphicFramePr>
          <p:cNvPr id="37" name="Table 36">
            <a:extLst>
              <a:ext uri="{FF2B5EF4-FFF2-40B4-BE49-F238E27FC236}">
                <a16:creationId xmlns:a16="http://schemas.microsoft.com/office/drawing/2014/main" id="{F3B5BD3F-79A2-466A-9600-0AECA7897DB3}"/>
              </a:ext>
            </a:extLst>
          </p:cNvPr>
          <p:cNvGraphicFramePr>
            <a:graphicFrameLocks noGrp="1"/>
          </p:cNvGraphicFramePr>
          <p:nvPr>
            <p:extLst>
              <p:ext uri="{D42A27DB-BD31-4B8C-83A1-F6EECF244321}">
                <p14:modId xmlns:p14="http://schemas.microsoft.com/office/powerpoint/2010/main" val="318226089"/>
              </p:ext>
            </p:extLst>
          </p:nvPr>
        </p:nvGraphicFramePr>
        <p:xfrm>
          <a:off x="7424732" y="2400134"/>
          <a:ext cx="4510959" cy="4234564"/>
        </p:xfrm>
        <a:graphic>
          <a:graphicData uri="http://schemas.openxmlformats.org/drawingml/2006/table">
            <a:tbl>
              <a:tblPr firstRow="1" bandRow="1">
                <a:tableStyleId>{5C22544A-7EE6-4342-B048-85BDC9FD1C3A}</a:tableStyleId>
              </a:tblPr>
              <a:tblGrid>
                <a:gridCol w="2250206">
                  <a:extLst>
                    <a:ext uri="{9D8B030D-6E8A-4147-A177-3AD203B41FA5}">
                      <a16:colId xmlns:a16="http://schemas.microsoft.com/office/drawing/2014/main" val="20000"/>
                    </a:ext>
                  </a:extLst>
                </a:gridCol>
                <a:gridCol w="2260753">
                  <a:extLst>
                    <a:ext uri="{9D8B030D-6E8A-4147-A177-3AD203B41FA5}">
                      <a16:colId xmlns:a16="http://schemas.microsoft.com/office/drawing/2014/main" val="20001"/>
                    </a:ext>
                  </a:extLst>
                </a:gridCol>
              </a:tblGrid>
              <a:tr h="199460">
                <a:tc>
                  <a:txBody>
                    <a:bodyPr/>
                    <a:lstStyle/>
                    <a:p>
                      <a:r>
                        <a:rPr lang="en-AU" sz="1300" dirty="0"/>
                        <a:t>Internal</a:t>
                      </a:r>
                    </a:p>
                  </a:txBody>
                  <a:tcPr marL="67502" marR="67502" marT="33751" marB="33751"/>
                </a:tc>
                <a:tc>
                  <a:txBody>
                    <a:bodyPr/>
                    <a:lstStyle/>
                    <a:p>
                      <a:r>
                        <a:rPr lang="en-AU" sz="1300"/>
                        <a:t>Relational</a:t>
                      </a:r>
                    </a:p>
                  </a:txBody>
                  <a:tcPr marL="67502" marR="67502" marT="33751" marB="33751"/>
                </a:tc>
                <a:extLst>
                  <a:ext uri="{0D108BD9-81ED-4DB2-BD59-A6C34878D82A}">
                    <a16:rowId xmlns:a16="http://schemas.microsoft.com/office/drawing/2014/main" val="10000"/>
                  </a:ext>
                </a:extLst>
              </a:tr>
              <a:tr h="3758541">
                <a:tc>
                  <a:txBody>
                    <a:bodyPr/>
                    <a:lstStyle/>
                    <a:p>
                      <a:pPr marL="285750" indent="-285750">
                        <a:buFont typeface="Arial" panose="020B0604020202020204" pitchFamily="34" charset="0"/>
                        <a:buChar char="•"/>
                      </a:pPr>
                      <a:r>
                        <a:rPr lang="en-AU" sz="1600" dirty="0"/>
                        <a:t>Failure to develop</a:t>
                      </a:r>
                    </a:p>
                    <a:p>
                      <a:pPr marL="285750" indent="-285750">
                        <a:buFont typeface="Arial" panose="020B0604020202020204" pitchFamily="34" charset="0"/>
                        <a:buChar char="•"/>
                      </a:pPr>
                      <a:r>
                        <a:rPr lang="en-AU" sz="1600" dirty="0"/>
                        <a:t>Geographical limitations</a:t>
                      </a:r>
                    </a:p>
                    <a:p>
                      <a:pPr marL="285750" indent="-285750">
                        <a:buFont typeface="Arial" panose="020B0604020202020204" pitchFamily="34" charset="0"/>
                        <a:buChar char="•"/>
                      </a:pPr>
                      <a:r>
                        <a:rPr lang="en-AU" sz="1600" dirty="0"/>
                        <a:t>Ill</a:t>
                      </a:r>
                      <a:r>
                        <a:rPr lang="en-AU" sz="1600" baseline="0" dirty="0"/>
                        <a:t> health</a:t>
                      </a:r>
                    </a:p>
                    <a:p>
                      <a:pPr marL="285750" indent="-285750">
                        <a:buFont typeface="Arial" panose="020B0604020202020204" pitchFamily="34" charset="0"/>
                        <a:buChar char="•"/>
                      </a:pPr>
                      <a:r>
                        <a:rPr lang="en-AU" sz="1600" baseline="0" dirty="0"/>
                        <a:t>Human development (</a:t>
                      </a:r>
                      <a:r>
                        <a:rPr lang="en-AU" sz="1600" baseline="0" dirty="0" err="1"/>
                        <a:t>eg</a:t>
                      </a:r>
                      <a:r>
                        <a:rPr lang="en-AU" sz="1600" baseline="0" dirty="0"/>
                        <a:t> education)</a:t>
                      </a:r>
                    </a:p>
                    <a:p>
                      <a:pPr marL="285750" indent="-285750">
                        <a:buFont typeface="Arial" panose="020B0604020202020204" pitchFamily="34" charset="0"/>
                        <a:buChar char="•"/>
                      </a:pPr>
                      <a:r>
                        <a:rPr lang="en-AU" sz="1600" baseline="0" dirty="0"/>
                        <a:t>Governance</a:t>
                      </a:r>
                    </a:p>
                    <a:p>
                      <a:pPr marL="285750" indent="-285750">
                        <a:buFont typeface="Arial" panose="020B0604020202020204" pitchFamily="34" charset="0"/>
                        <a:buChar char="•"/>
                      </a:pPr>
                      <a:r>
                        <a:rPr lang="en-AU" sz="1600" baseline="0" dirty="0"/>
                        <a:t>Economic management</a:t>
                      </a:r>
                    </a:p>
                    <a:p>
                      <a:pPr marL="285750" indent="-285750">
                        <a:buFont typeface="Arial" panose="020B0604020202020204" pitchFamily="34" charset="0"/>
                        <a:buChar char="•"/>
                      </a:pPr>
                      <a:r>
                        <a:rPr lang="en-AU" sz="1600" baseline="0" dirty="0"/>
                        <a:t>Corruption</a:t>
                      </a:r>
                    </a:p>
                    <a:p>
                      <a:pPr marL="285750" indent="-285750">
                        <a:buFont typeface="Arial" panose="020B0604020202020204" pitchFamily="34" charset="0"/>
                        <a:buChar char="•"/>
                      </a:pPr>
                      <a:r>
                        <a:rPr lang="en-AU" sz="1600" baseline="0" dirty="0"/>
                        <a:t>Conflict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600" dirty="0"/>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600" dirty="0"/>
                        <a:t>See </a:t>
                      </a:r>
                      <a:r>
                        <a:rPr lang="en-AU" sz="1600" dirty="0" err="1"/>
                        <a:t>Spicker</a:t>
                      </a:r>
                      <a:r>
                        <a:rPr lang="en-AU" sz="1600" dirty="0"/>
                        <a:t> 2020,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600" dirty="0" err="1"/>
                        <a:t>Chs</a:t>
                      </a:r>
                      <a:r>
                        <a:rPr lang="en-AU" sz="1600" dirty="0"/>
                        <a:t> 11&amp; 12</a:t>
                      </a:r>
                    </a:p>
                    <a:p>
                      <a:pPr marL="285750" indent="-285750">
                        <a:buFont typeface="Arial" panose="020B0604020202020204" pitchFamily="34" charset="0"/>
                        <a:buChar char="•"/>
                      </a:pPr>
                      <a:endParaRPr lang="en-AU" sz="1600" baseline="0" dirty="0"/>
                    </a:p>
                  </a:txBody>
                  <a:tcPr marL="67502" marR="67502" marT="33751" marB="33751"/>
                </a:tc>
                <a:tc>
                  <a:txBody>
                    <a:bodyPr/>
                    <a:lstStyle/>
                    <a:p>
                      <a:pPr marL="285750" indent="-285750">
                        <a:buFont typeface="Arial" panose="020B0604020202020204" pitchFamily="34" charset="0"/>
                        <a:buChar char="•"/>
                      </a:pPr>
                      <a:r>
                        <a:rPr lang="en-AU" sz="1600" dirty="0"/>
                        <a:t>International trade/globalisation</a:t>
                      </a:r>
                    </a:p>
                    <a:p>
                      <a:pPr marL="285750" indent="-285750">
                        <a:buFont typeface="Arial" panose="020B0604020202020204" pitchFamily="34" charset="0"/>
                        <a:buChar char="•"/>
                      </a:pPr>
                      <a:r>
                        <a:rPr lang="en-AU" sz="1600" dirty="0"/>
                        <a:t>Migration</a:t>
                      </a:r>
                    </a:p>
                    <a:p>
                      <a:pPr marL="285750" indent="-285750">
                        <a:buFont typeface="Arial" panose="020B0604020202020204" pitchFamily="34" charset="0"/>
                        <a:buChar char="•"/>
                      </a:pPr>
                      <a:r>
                        <a:rPr lang="en-AU" sz="1600" dirty="0"/>
                        <a:t>Debt</a:t>
                      </a:r>
                    </a:p>
                    <a:p>
                      <a:pPr marL="285750" indent="-285750">
                        <a:buFont typeface="Arial" panose="020B0604020202020204" pitchFamily="34" charset="0"/>
                        <a:buChar char="•"/>
                      </a:pPr>
                      <a:r>
                        <a:rPr lang="en-AU" sz="1600" dirty="0"/>
                        <a:t>Colonialism &amp; neo-colonialism</a:t>
                      </a:r>
                    </a:p>
                    <a:p>
                      <a:pPr marL="285750" indent="-285750">
                        <a:buFont typeface="Arial" panose="020B0604020202020204" pitchFamily="34" charset="0"/>
                        <a:buChar char="•"/>
                      </a:pPr>
                      <a:r>
                        <a:rPr lang="en-AU" sz="1600" dirty="0"/>
                        <a:t>structural/critical factors (</a:t>
                      </a:r>
                      <a:r>
                        <a:rPr lang="en-AU" sz="1600" dirty="0" err="1"/>
                        <a:t>eg</a:t>
                      </a:r>
                      <a:r>
                        <a:rPr lang="en-AU" sz="1600" dirty="0"/>
                        <a:t> structural/critical dependency)</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endParaRPr lang="en-AU" sz="1600" dirty="0"/>
                    </a:p>
                    <a:p>
                      <a:pPr marL="0" indent="0">
                        <a:buFont typeface="Arial" panose="020B0604020202020204" pitchFamily="34" charset="0"/>
                        <a:buNone/>
                      </a:pPr>
                      <a:endParaRPr lang="en-AU" sz="1600" dirty="0"/>
                    </a:p>
                  </a:txBody>
                  <a:tcPr marL="67502" marR="67502" marT="33751" marB="33751"/>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3142439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1330</TotalTime>
  <Words>3420</Words>
  <Application>Microsoft Macintosh PowerPoint</Application>
  <PresentationFormat>Widescreen</PresentationFormat>
  <Paragraphs>127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Wisp</vt:lpstr>
      <vt:lpstr>Theories of global poverty</vt:lpstr>
      <vt:lpstr>Competing theoretical explanations of global poverty  </vt:lpstr>
      <vt:lpstr>Key historical developments in dominant explanations of global poverty</vt:lpstr>
      <vt:lpstr>PowerPoint Presentation</vt:lpstr>
      <vt:lpstr>Individual theory as an explanation for global poverty</vt:lpstr>
      <vt:lpstr>Multidimensional theory as an explanation for global poverty</vt:lpstr>
      <vt:lpstr>Multidimensional theory as an explanation for global poverty</vt:lpstr>
      <vt:lpstr>Multidimensional theory – Amartya Sen’s ‘Capabilities Approach’</vt:lpstr>
      <vt:lpstr>Multidimensional theory – Spicker </vt:lpstr>
      <vt:lpstr>Structural/critical theory as an explanation for global poverty</vt:lpstr>
      <vt:lpstr>Structural/critical theory – poverty is directly linked to inequality</vt:lpstr>
      <vt:lpstr>structural/critical theory – the influence of colonialism, neo-colonialism and imperialism</vt:lpstr>
      <vt:lpstr>PowerPoint Presentation</vt:lpstr>
      <vt:lpstr>Global poverty as a human rights issue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global poverty</dc:title>
  <dc:creator>Jacqui Theobald</dc:creator>
  <cp:lastModifiedBy>joanamano8866@gmail.com</cp:lastModifiedBy>
  <cp:revision>3</cp:revision>
  <dcterms:created xsi:type="dcterms:W3CDTF">2021-01-11T01:48:49Z</dcterms:created>
  <dcterms:modified xsi:type="dcterms:W3CDTF">2021-06-05T05:57:25Z</dcterms:modified>
</cp:coreProperties>
</file>